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98" r:id="rId2"/>
    <p:sldId id="456" r:id="rId3"/>
    <p:sldId id="464" r:id="rId4"/>
    <p:sldId id="457" r:id="rId5"/>
    <p:sldId id="427" r:id="rId6"/>
    <p:sldId id="450" r:id="rId7"/>
    <p:sldId id="451" r:id="rId8"/>
    <p:sldId id="452" r:id="rId9"/>
    <p:sldId id="453" r:id="rId10"/>
    <p:sldId id="432" r:id="rId11"/>
    <p:sldId id="428" r:id="rId12"/>
    <p:sldId id="429" r:id="rId13"/>
    <p:sldId id="430" r:id="rId14"/>
    <p:sldId id="431" r:id="rId15"/>
    <p:sldId id="434" r:id="rId16"/>
    <p:sldId id="435" r:id="rId17"/>
    <p:sldId id="436" r:id="rId18"/>
    <p:sldId id="437" r:id="rId19"/>
    <p:sldId id="438" r:id="rId20"/>
    <p:sldId id="433" r:id="rId21"/>
    <p:sldId id="439" r:id="rId22"/>
    <p:sldId id="462" r:id="rId23"/>
    <p:sldId id="463" r:id="rId24"/>
    <p:sldId id="441" r:id="rId25"/>
    <p:sldId id="445" r:id="rId26"/>
    <p:sldId id="459" r:id="rId27"/>
    <p:sldId id="460" r:id="rId28"/>
    <p:sldId id="461" r:id="rId29"/>
    <p:sldId id="454" r:id="rId30"/>
    <p:sldId id="455" r:id="rId31"/>
    <p:sldId id="446" r:id="rId32"/>
    <p:sldId id="447" r:id="rId33"/>
    <p:sldId id="448" r:id="rId34"/>
    <p:sldId id="465" r:id="rId35"/>
    <p:sldId id="458" r:id="rId36"/>
    <p:sldId id="449" r:id="rId37"/>
    <p:sldId id="415" r:id="rId38"/>
    <p:sldId id="393" r:id="rId39"/>
    <p:sldId id="422" r:id="rId40"/>
    <p:sldId id="397" r:id="rId41"/>
    <p:sldId id="396" r:id="rId42"/>
    <p:sldId id="395" r:id="rId43"/>
    <p:sldId id="394" r:id="rId44"/>
    <p:sldId id="334" r:id="rId45"/>
    <p:sldId id="398" r:id="rId46"/>
    <p:sldId id="399" r:id="rId47"/>
    <p:sldId id="332" r:id="rId48"/>
    <p:sldId id="343" r:id="rId49"/>
    <p:sldId id="385" r:id="rId50"/>
    <p:sldId id="417" r:id="rId51"/>
    <p:sldId id="344" r:id="rId52"/>
    <p:sldId id="345" r:id="rId53"/>
    <p:sldId id="380" r:id="rId54"/>
    <p:sldId id="352" r:id="rId55"/>
    <p:sldId id="354" r:id="rId56"/>
    <p:sldId id="372" r:id="rId57"/>
    <p:sldId id="404" r:id="rId58"/>
    <p:sldId id="374" r:id="rId59"/>
    <p:sldId id="423" r:id="rId60"/>
    <p:sldId id="376" r:id="rId61"/>
    <p:sldId id="425" r:id="rId62"/>
    <p:sldId id="407" r:id="rId63"/>
    <p:sldId id="357" r:id="rId64"/>
    <p:sldId id="381" r:id="rId65"/>
    <p:sldId id="419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5737"/>
    <a:srgbClr val="9F2021"/>
    <a:srgbClr val="F0A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 autoAdjust="0"/>
    <p:restoredTop sz="94444" autoAdjust="0"/>
  </p:normalViewPr>
  <p:slideViewPr>
    <p:cSldViewPr snapToGrid="0" snapToObjects="1" showGuides="1">
      <p:cViewPr varScale="1">
        <p:scale>
          <a:sx n="80" d="100"/>
          <a:sy n="80" d="100"/>
        </p:scale>
        <p:origin x="-1600" y="-104"/>
      </p:cViewPr>
      <p:guideLst>
        <p:guide orient="horz" pos="1640"/>
        <p:guide pos="2880"/>
      </p:guideLst>
    </p:cSldViewPr>
  </p:slideViewPr>
  <p:outlineViewPr>
    <p:cViewPr>
      <p:scale>
        <a:sx n="33" d="100"/>
        <a:sy n="33" d="100"/>
      </p:scale>
      <p:origin x="0" y="13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8F11B-6FA3-2A4A-B037-467B9571A6E6}" type="datetimeFigureOut">
              <a:rPr lang="en-US" smtClean="0"/>
              <a:t>10/3/15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DD7EF-E31D-BE44-8D24-EEEBA97D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56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8540A-09AB-5246-B649-EBF54166E5D2}" type="datetimeFigureOut">
              <a:rPr lang="en-US" smtClean="0"/>
              <a:t>10/3/15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46680-12DD-B04A-9EF5-F2BD64F1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768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FABA-5C6A-B34D-A5FC-C4D228154412}" type="datetime1">
              <a:rPr lang="en-US" smtClean="0"/>
              <a:t>10/3/15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997713" y="-38804"/>
            <a:ext cx="21712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     </a:t>
            </a:r>
            <a:r>
              <a:rPr lang="en-US" sz="1400" b="1" dirty="0" err="1" smtClean="0">
                <a:solidFill>
                  <a:srgbClr val="9F2021"/>
                </a:solidFill>
              </a:rPr>
              <a:t>src</a:t>
            </a:r>
            <a:r>
              <a:rPr lang="en-US" sz="1400" b="1" dirty="0" smtClean="0">
                <a:solidFill>
                  <a:srgbClr val="9F2021"/>
                </a:solidFill>
              </a:rPr>
              <a:t>= 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/gale15code</a:t>
            </a:r>
            <a:br>
              <a:rPr lang="en-US" sz="1400" b="1" dirty="0" smtClean="0">
                <a:solidFill>
                  <a:srgbClr val="9F2021"/>
                </a:solidFill>
              </a:rPr>
            </a:b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</p:spTree>
    <p:extLst>
      <p:ext uri="{BB962C8B-B14F-4D97-AF65-F5344CB8AC3E}">
        <p14:creationId xmlns:p14="http://schemas.microsoft.com/office/powerpoint/2010/main" val="71442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65EB-C7D3-1E4F-8855-F788754C4A11}" type="datetime1">
              <a:rPr lang="en-US" smtClean="0"/>
              <a:t>10/3/15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01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CC96-A6CD-1A40-B9A4-BE9A8FB24D86}" type="datetime1">
              <a:rPr lang="en-US" smtClean="0"/>
              <a:t>10/3/15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7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21D0-C2E9-454F-BD74-B6BA2B32EBC3}" type="datetime1">
              <a:rPr lang="en-US" smtClean="0"/>
              <a:t>10/3/15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1" name="Rectangle 10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8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35C2-2F5E-824D-8D72-CEE14687904A}" type="datetime1">
              <a:rPr lang="en-US" smtClean="0"/>
              <a:t>10/3/15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9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8C61-A2C3-1B44-93F4-529F00C72E9C}" type="datetime1">
              <a:rPr lang="en-US" smtClean="0"/>
              <a:t>10/3/15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</p:spTree>
    <p:extLst>
      <p:ext uri="{BB962C8B-B14F-4D97-AF65-F5344CB8AC3E}">
        <p14:creationId xmlns:p14="http://schemas.microsoft.com/office/powerpoint/2010/main" val="86276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B605-CA02-EF49-872E-DABBAA63DE2D}" type="datetime1">
              <a:rPr lang="en-US" smtClean="0"/>
              <a:t>10/3/15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778196" y="6356354"/>
            <a:ext cx="1908609" cy="365125"/>
          </a:xfrm>
        </p:spPr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</p:spTree>
    <p:extLst>
      <p:ext uri="{BB962C8B-B14F-4D97-AF65-F5344CB8AC3E}">
        <p14:creationId xmlns:p14="http://schemas.microsoft.com/office/powerpoint/2010/main" val="35752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4099-A086-CA40-A187-6A118AD7F26A}" type="datetime1">
              <a:rPr lang="en-US" smtClean="0"/>
              <a:t>10/3/15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1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8E63B-7D69-7A4D-A8E6-990B9502EF69}" type="datetime1">
              <a:rPr lang="en-US" smtClean="0"/>
              <a:t>10/3/15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1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0BF7-5DE5-DA4E-8917-A6E9E4A750B3}" type="datetime1">
              <a:rPr lang="en-US" smtClean="0"/>
              <a:t>10/3/15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7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0F25-9860-1041-965A-F89D76B5F0BB}" type="datetime1">
              <a:rPr lang="en-US" smtClean="0"/>
              <a:t>10/3/15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3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29E-5F68-5D4D-9D0D-97E2B25D4914}" type="datetime1">
              <a:rPr lang="en-US" smtClean="0"/>
              <a:t>10/3/15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0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qBMyIZ" TargetMode="External"/><Relationship Id="rId4" Type="http://schemas.openxmlformats.org/officeDocument/2006/relationships/hyperlink" Target="http://goo.gl/b26Cf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o.gl/Lwensc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X4kgnc" TargetMode="External"/><Relationship Id="rId4" Type="http://schemas.openxmlformats.org/officeDocument/2006/relationships/hyperlink" Target="http://fivethirtyeight.com" TargetMode="External"/><Relationship Id="rId5" Type="http://schemas.openxmlformats.org/officeDocument/2006/relationships/hyperlink" Target="http://goo.gl/8SMd1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quantopian.co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bfAiOR" TargetMode="External"/><Relationship Id="rId4" Type="http://schemas.openxmlformats.org/officeDocument/2006/relationships/hyperlink" Target="http://goo.gl/ocw6zj" TargetMode="External"/><Relationship Id="rId5" Type="http://schemas.openxmlformats.org/officeDocument/2006/relationships/hyperlink" Target="http://goo.gl/wxaik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o.gl/Zk8IW4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8eNhYM" TargetMode="External"/><Relationship Id="rId4" Type="http://schemas.openxmlformats.org/officeDocument/2006/relationships/hyperlink" Target="https://goo.gl/qNQAIq" TargetMode="External"/><Relationship Id="rId5" Type="http://schemas.openxmlformats.org/officeDocument/2006/relationships/hyperlink" Target="http://menzies.us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penscience.us/repo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iokyyn" TargetMode="External"/><Relationship Id="rId4" Type="http://schemas.openxmlformats.org/officeDocument/2006/relationships/hyperlink" Target="http://goo.gl/QDzuTU" TargetMode="External"/><Relationship Id="rId5" Type="http://schemas.openxmlformats.org/officeDocument/2006/relationships/hyperlink" Target="http://goo.gl/r04cpx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w98wxu" TargetMode="External"/><Relationship Id="rId4" Type="http://schemas.openxmlformats.org/officeDocument/2006/relationships/hyperlink" Target="https://goo.gl/nv2AVK" TargetMode="External"/><Relationship Id="rId5" Type="http://schemas.openxmlformats.org/officeDocument/2006/relationships/hyperlink" Target="http://goo.gl/tY4nLu" TargetMode="External"/><Relationship Id="rId6" Type="http://schemas.openxmlformats.org/officeDocument/2006/relationships/hyperlink" Target="http://goo.gl/RMxWC" TargetMode="External"/><Relationship Id="rId7" Type="http://schemas.openxmlformats.org/officeDocument/2006/relationships/hyperlink" Target="http://goo.gl/wLVrYA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oo.gl/FTyhkJ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Relationship Id="rId3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Subtitle 5"/>
          <p:cNvSpPr txBox="1">
            <a:spLocks/>
          </p:cNvSpPr>
          <p:nvPr/>
        </p:nvSpPr>
        <p:spPr>
          <a:xfrm>
            <a:off x="505421" y="4762422"/>
            <a:ext cx="8155122" cy="168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 smtClean="0"/>
              <a:t>tim.menzies@gmail.com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http://</a:t>
            </a:r>
            <a:r>
              <a:rPr lang="en-US" sz="2400" dirty="0" err="1" smtClean="0"/>
              <a:t>menzies.us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2685119" y="5608278"/>
            <a:ext cx="37737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9F2021"/>
                </a:solidFill>
              </a:rPr>
              <a:t>October 2015</a:t>
            </a:r>
            <a:endParaRPr lang="en-US" sz="2400" b="1" dirty="0">
              <a:solidFill>
                <a:srgbClr val="9F2021"/>
              </a:solidFill>
            </a:endParaRPr>
          </a:p>
          <a:p>
            <a:pPr algn="ctr"/>
            <a:r>
              <a:rPr lang="en-US" b="1" dirty="0" smtClean="0">
                <a:solidFill>
                  <a:srgbClr val="9F2021"/>
                </a:solidFill>
              </a:rPr>
              <a:t>Slides:   </a:t>
            </a:r>
            <a:r>
              <a:rPr lang="en-US" b="1" dirty="0" err="1" smtClean="0">
                <a:solidFill>
                  <a:srgbClr val="9F2021"/>
                </a:solidFill>
              </a:rPr>
              <a:t>tiny.cc</a:t>
            </a:r>
            <a:r>
              <a:rPr lang="en-US" b="1" dirty="0">
                <a:solidFill>
                  <a:srgbClr val="9F2021"/>
                </a:solidFill>
              </a:rPr>
              <a:t>/</a:t>
            </a:r>
            <a:r>
              <a:rPr lang="en-US" b="1" dirty="0" smtClean="0">
                <a:solidFill>
                  <a:srgbClr val="9F2021"/>
                </a:solidFill>
              </a:rPr>
              <a:t>gale15 </a:t>
            </a:r>
            <a:endParaRPr lang="en-US" b="1" dirty="0">
              <a:solidFill>
                <a:srgbClr val="9F202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01" y="309275"/>
            <a:ext cx="8694144" cy="38640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37605" y="622756"/>
            <a:ext cx="582293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r">
              <a:buAutoNum type="alphaUcParenBoth"/>
            </a:pPr>
            <a:r>
              <a:rPr lang="en-US" sz="4000" b="1" dirty="0" smtClean="0">
                <a:solidFill>
                  <a:schemeClr val="bg1"/>
                </a:solidFill>
              </a:rPr>
              <a:t>Future of </a:t>
            </a:r>
            <a:br>
              <a:rPr lang="en-US" sz="4000" b="1" dirty="0" smtClean="0">
                <a:solidFill>
                  <a:schemeClr val="bg1"/>
                </a:solidFill>
              </a:rPr>
            </a:br>
            <a:r>
              <a:rPr lang="en-US" sz="4000" b="1" dirty="0" smtClean="0">
                <a:solidFill>
                  <a:schemeClr val="bg1"/>
                </a:solidFill>
              </a:rPr>
              <a:t>SE Research:</a:t>
            </a:r>
            <a:br>
              <a:rPr lang="en-US" sz="4000" b="1" dirty="0" smtClean="0">
                <a:solidFill>
                  <a:schemeClr val="bg1"/>
                </a:solidFill>
              </a:rPr>
            </a:br>
            <a:endParaRPr lang="en-US" sz="4000" b="1" dirty="0" smtClean="0">
              <a:solidFill>
                <a:schemeClr val="bg1"/>
              </a:solidFill>
            </a:endParaRPr>
          </a:p>
          <a:p>
            <a:pPr algn="r"/>
            <a:r>
              <a:rPr lang="en-US" sz="4000" b="1" dirty="0" smtClean="0">
                <a:solidFill>
                  <a:schemeClr val="bg1"/>
                </a:solidFill>
              </a:rPr>
              <a:t>Research for SE, </a:t>
            </a:r>
          </a:p>
          <a:p>
            <a:pPr algn="r"/>
            <a:r>
              <a:rPr lang="en-US" sz="4000" b="1" dirty="0" smtClean="0">
                <a:solidFill>
                  <a:schemeClr val="bg1"/>
                </a:solidFill>
              </a:rPr>
              <a:t>SE for Research</a:t>
            </a:r>
          </a:p>
          <a:p>
            <a:pPr algn="r"/>
            <a:endParaRPr lang="en-US" sz="4000" b="1" dirty="0">
              <a:solidFill>
                <a:srgbClr val="9F2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50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57200" y="5793510"/>
            <a:ext cx="6700980" cy="414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History  of SE</a:t>
            </a:r>
          </a:p>
          <a:p>
            <a:pPr lvl="1"/>
            <a:r>
              <a:rPr lang="en-US" sz="2000" dirty="0" smtClean="0"/>
              <a:t>X is not part of SE</a:t>
            </a:r>
          </a:p>
          <a:p>
            <a:pPr lvl="1"/>
            <a:r>
              <a:rPr lang="en-US" sz="2000" dirty="0" smtClean="0"/>
              <a:t>People are having trouble with X</a:t>
            </a:r>
          </a:p>
          <a:p>
            <a:pPr lvl="1"/>
            <a:r>
              <a:rPr lang="en-US" sz="2000" dirty="0" smtClean="0"/>
              <a:t>Experiments: Extend SE to include X</a:t>
            </a:r>
          </a:p>
          <a:p>
            <a:pPr lvl="1"/>
            <a:r>
              <a:rPr lang="en-US" sz="2000" dirty="0" smtClean="0"/>
              <a:t>Conclusion: “you know what?  SE tool support makes X easier”</a:t>
            </a:r>
          </a:p>
          <a:p>
            <a:pPr lvl="1"/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90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4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793510"/>
            <a:ext cx="6700980" cy="414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future.”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History  of SE</a:t>
            </a:r>
          </a:p>
          <a:p>
            <a:pPr lvl="1"/>
            <a:r>
              <a:rPr lang="en-US" sz="2000" dirty="0" smtClean="0"/>
              <a:t>X is not part of SE</a:t>
            </a:r>
          </a:p>
          <a:p>
            <a:pPr lvl="1"/>
            <a:r>
              <a:rPr lang="en-US" sz="2000" dirty="0" smtClean="0"/>
              <a:t>People are having trouble with X</a:t>
            </a:r>
          </a:p>
          <a:p>
            <a:pPr lvl="1"/>
            <a:r>
              <a:rPr lang="en-US" sz="2000" dirty="0" smtClean="0"/>
              <a:t>Experiments: Extend SE to include X</a:t>
            </a:r>
          </a:p>
          <a:p>
            <a:pPr lvl="1"/>
            <a:r>
              <a:rPr lang="en-US" sz="2000" dirty="0" smtClean="0"/>
              <a:t>Conclusion: “you know what?  SE tool support makes X easier”</a:t>
            </a:r>
          </a:p>
          <a:p>
            <a:pPr lvl="1"/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90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50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793510"/>
            <a:ext cx="6700980" cy="414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Future of SE</a:t>
            </a:r>
          </a:p>
          <a:p>
            <a:pPr lvl="1"/>
            <a:r>
              <a:rPr lang="en-US" sz="2000" dirty="0" smtClean="0"/>
              <a:t>Software mediates what we see and how we act in the world</a:t>
            </a:r>
          </a:p>
          <a:p>
            <a:pPr lvl="1"/>
            <a:r>
              <a:rPr lang="en-US" sz="2000" dirty="0" smtClean="0"/>
              <a:t>Everyone with software is now a scientist</a:t>
            </a:r>
          </a:p>
          <a:p>
            <a:pPr lvl="1"/>
            <a:r>
              <a:rPr lang="en-US" sz="2000" dirty="0" smtClean="0"/>
              <a:t>Software supports communities as they judge conclusions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90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096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 find the future, </a:t>
            </a:r>
            <a:br>
              <a:rPr lang="en-US" dirty="0" smtClean="0"/>
            </a:br>
            <a:r>
              <a:rPr lang="en-US" dirty="0" smtClean="0"/>
              <a:t>extrapolate the past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Future of SE</a:t>
            </a:r>
          </a:p>
          <a:p>
            <a:pPr lvl="1"/>
            <a:r>
              <a:rPr lang="en-US" sz="2000" dirty="0" smtClean="0"/>
              <a:t>Software mediates how everyone sees and acts on the world</a:t>
            </a:r>
          </a:p>
          <a:p>
            <a:pPr lvl="1"/>
            <a:r>
              <a:rPr lang="en-US" sz="2000" dirty="0" smtClean="0"/>
              <a:t>Everyone with software is now a scientist</a:t>
            </a:r>
          </a:p>
          <a:p>
            <a:pPr lvl="1"/>
            <a:r>
              <a:rPr lang="en-US" sz="2000" dirty="0" smtClean="0"/>
              <a:t>Software supports communities as they judge conclusions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7971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my perspective right? (or useful)?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Yes, if I can show: </a:t>
            </a:r>
          </a:p>
          <a:p>
            <a:pPr lvl="1"/>
            <a:r>
              <a:rPr lang="en-US" sz="2000" dirty="0" smtClean="0"/>
              <a:t>Increasing use of “discover” software tools</a:t>
            </a:r>
          </a:p>
          <a:p>
            <a:pPr lvl="1"/>
            <a:r>
              <a:rPr lang="en-US" sz="2000" dirty="0" smtClean="0"/>
              <a:t>Systematic errors in the “discover” software</a:t>
            </a:r>
          </a:p>
          <a:p>
            <a:pPr lvl="1"/>
            <a:r>
              <a:rPr lang="en-US" sz="2000" dirty="0" smtClean="0"/>
              <a:t>Next gen software tools to reduce those errors</a:t>
            </a:r>
          </a:p>
          <a:p>
            <a:pPr lvl="1"/>
            <a:r>
              <a:rPr lang="en-US" sz="2000" dirty="0" smtClean="0"/>
              <a:t>Prelim results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5363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my perspective right? (or useful)?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Yes, if I can show: </a:t>
            </a:r>
          </a:p>
          <a:p>
            <a:pPr lvl="1"/>
            <a:r>
              <a:rPr lang="en-US" sz="2000" dirty="0" smtClean="0"/>
              <a:t>Increasing use of “discover” software tools</a:t>
            </a:r>
          </a:p>
          <a:p>
            <a:pPr lvl="1"/>
            <a:r>
              <a:rPr lang="en-US" sz="2000" dirty="0" smtClean="0"/>
              <a:t>Systematic errors in the “discover” software</a:t>
            </a:r>
          </a:p>
          <a:p>
            <a:pPr lvl="1"/>
            <a:r>
              <a:rPr lang="en-US" sz="2000" dirty="0" smtClean="0"/>
              <a:t>Next gen software tools to reduce those errors</a:t>
            </a:r>
          </a:p>
          <a:p>
            <a:pPr lvl="1"/>
            <a:r>
              <a:rPr lang="en-US" sz="2000" dirty="0" smtClean="0"/>
              <a:t>Prelim results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8632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my perspective right? (or useful)?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Yes, if I can show: </a:t>
            </a:r>
          </a:p>
          <a:p>
            <a:pPr lvl="1"/>
            <a:r>
              <a:rPr lang="en-US" sz="2000" dirty="0" smtClean="0"/>
              <a:t>Increasing use of “discover” software tools</a:t>
            </a:r>
          </a:p>
          <a:p>
            <a:pPr lvl="1"/>
            <a:r>
              <a:rPr lang="en-US" sz="2000" dirty="0" smtClean="0"/>
              <a:t>Systematic errors in the “discover” software</a:t>
            </a:r>
          </a:p>
          <a:p>
            <a:pPr lvl="1"/>
            <a:r>
              <a:rPr lang="en-US" sz="2000" dirty="0" smtClean="0"/>
              <a:t>Next gen software tools to reduce those errors</a:t>
            </a:r>
          </a:p>
          <a:p>
            <a:pPr lvl="1"/>
            <a:r>
              <a:rPr lang="en-US" sz="2000" dirty="0" smtClean="0"/>
              <a:t>Prelim results</a:t>
            </a:r>
            <a:endParaRPr lang="en-US" sz="2000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57166"/>
              </p:ext>
            </p:extLst>
          </p:nvPr>
        </p:nvGraphicFramePr>
        <p:xfrm>
          <a:off x="346362" y="4053832"/>
          <a:ext cx="8109528" cy="16459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119911"/>
                <a:gridCol w="1062182"/>
                <a:gridCol w="969818"/>
                <a:gridCol w="1385454"/>
                <a:gridCol w="1073728"/>
                <a:gridCol w="1223818"/>
                <a:gridCol w="1274617"/>
              </a:tblGrid>
              <a:tr h="106680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prediction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planning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stability checks</a:t>
                      </a:r>
                    </a:p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contexts/clustering/customization</a:t>
                      </a:r>
                    </a:p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 smtClean="0"/>
                        <a:t>optimi</a:t>
                      </a:r>
                      <a:r>
                        <a:rPr lang="en-US" sz="1600" b="0" dirty="0" smtClean="0"/>
                        <a:t>-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 smtClean="0"/>
                        <a:t>zation</a:t>
                      </a:r>
                      <a:endParaRPr lang="en-US" sz="1600" b="0" dirty="0" smtClean="0"/>
                    </a:p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certification envelopes</a:t>
                      </a:r>
                    </a:p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compression</a:t>
                      </a:r>
                      <a:endParaRPr lang="en-US" sz="1600" b="0" dirty="0"/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privacy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anomaly detectors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sharing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pollution markers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repair operators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streaming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632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my perspective right? (or useful)?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Yes, if I can show: </a:t>
            </a:r>
          </a:p>
          <a:p>
            <a:pPr lvl="1"/>
            <a:r>
              <a:rPr lang="en-US" sz="2000" dirty="0" smtClean="0"/>
              <a:t>Increasing use of “discover” software tools</a:t>
            </a:r>
          </a:p>
          <a:p>
            <a:pPr lvl="1"/>
            <a:r>
              <a:rPr lang="en-US" sz="2000" dirty="0" smtClean="0"/>
              <a:t>Systematic errors in the “discover” software</a:t>
            </a:r>
          </a:p>
          <a:p>
            <a:pPr lvl="1"/>
            <a:r>
              <a:rPr lang="en-US" sz="2000" dirty="0" smtClean="0"/>
              <a:t>Next gen software tools to reduce those errors</a:t>
            </a:r>
          </a:p>
          <a:p>
            <a:pPr lvl="1"/>
            <a:r>
              <a:rPr lang="en-US" sz="2000" dirty="0" smtClean="0"/>
              <a:t>Prelim results</a:t>
            </a:r>
            <a:endParaRPr lang="en-US" sz="2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246884"/>
              </p:ext>
            </p:extLst>
          </p:nvPr>
        </p:nvGraphicFramePr>
        <p:xfrm>
          <a:off x="346362" y="4053832"/>
          <a:ext cx="8109528" cy="16459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119911"/>
                <a:gridCol w="1062182"/>
                <a:gridCol w="969818"/>
                <a:gridCol w="1385454"/>
                <a:gridCol w="1073728"/>
                <a:gridCol w="1223818"/>
                <a:gridCol w="1274617"/>
              </a:tblGrid>
              <a:tr h="106680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prediction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planning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stability checks</a:t>
                      </a:r>
                    </a:p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contexts/clustering/customization</a:t>
                      </a:r>
                    </a:p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 smtClean="0"/>
                        <a:t>optimi</a:t>
                      </a:r>
                      <a:r>
                        <a:rPr lang="en-US" sz="1600" b="0" dirty="0" smtClean="0"/>
                        <a:t>-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 smtClean="0"/>
                        <a:t>zation</a:t>
                      </a:r>
                      <a:endParaRPr lang="en-US" sz="1600" b="0" dirty="0" smtClean="0"/>
                    </a:p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certification envelopes</a:t>
                      </a:r>
                    </a:p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compression</a:t>
                      </a:r>
                      <a:endParaRPr lang="en-US" sz="1600" b="0" dirty="0"/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privacy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anomaly detectors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sharing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pollution markers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repair operators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streaming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68" y="3579313"/>
            <a:ext cx="469900" cy="53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331" y="3579313"/>
            <a:ext cx="469900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498" y="3579313"/>
            <a:ext cx="469900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494" y="3579313"/>
            <a:ext cx="469900" cy="53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621" y="3579313"/>
            <a:ext cx="469900" cy="53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68" y="5544808"/>
            <a:ext cx="469900" cy="53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968" y="5544808"/>
            <a:ext cx="4699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1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97" y="1461366"/>
            <a:ext cx="5829448" cy="4470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82" y="29527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03618" cy="4525963"/>
          </a:xfrm>
        </p:spPr>
        <p:txBody>
          <a:bodyPr>
            <a:normAutofit/>
          </a:bodyPr>
          <a:lstStyle/>
          <a:p>
            <a:r>
              <a:rPr lang="en-US" sz="2400" dirty="0"/>
              <a:t>Increasing use of “discover” software </a:t>
            </a:r>
            <a:r>
              <a:rPr lang="en-US" sz="2400" dirty="0" smtClean="0"/>
              <a:t>tools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dirty="0"/>
              <a:t>Systematic errors in the “discover” </a:t>
            </a:r>
            <a:r>
              <a:rPr lang="en-US" sz="2400" dirty="0" smtClean="0"/>
              <a:t>software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dirty="0"/>
              <a:t>Next gen software tools to reduce those </a:t>
            </a:r>
            <a:r>
              <a:rPr lang="en-US" sz="2400" dirty="0" smtClean="0"/>
              <a:t>errors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dirty="0"/>
              <a:t>Prelim results</a:t>
            </a:r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326097" y="5571981"/>
            <a:ext cx="646546" cy="554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89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97" y="1461366"/>
            <a:ext cx="5829448" cy="4470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82" y="29527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03618" cy="4525963"/>
          </a:xfrm>
        </p:spPr>
        <p:txBody>
          <a:bodyPr>
            <a:normAutofit/>
          </a:bodyPr>
          <a:lstStyle/>
          <a:p>
            <a:r>
              <a:rPr lang="en-US" sz="2400" b="1" dirty="0"/>
              <a:t>Increasing use of “discover” software </a:t>
            </a:r>
            <a:r>
              <a:rPr lang="en-US" sz="2400" b="1" dirty="0" smtClean="0"/>
              <a:t>tools</a:t>
            </a:r>
            <a:br>
              <a:rPr lang="en-US" sz="2400" b="1" dirty="0" smtClean="0"/>
            </a:br>
            <a:endParaRPr lang="en-US" sz="2400" b="1" dirty="0"/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Systematic errors in the “discover”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Next gen software tools to reduce those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errors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Prelim results</a:t>
            </a:r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326097" y="5571981"/>
            <a:ext cx="646546" cy="554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27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97" y="1461366"/>
            <a:ext cx="5829448" cy="4470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82" y="29527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03618" cy="4525963"/>
          </a:xfrm>
        </p:spPr>
        <p:txBody>
          <a:bodyPr>
            <a:normAutofit/>
          </a:bodyPr>
          <a:lstStyle/>
          <a:p>
            <a:r>
              <a:rPr lang="en-US" sz="2400" dirty="0"/>
              <a:t>Increasing use of “discover” software </a:t>
            </a:r>
            <a:r>
              <a:rPr lang="en-US" sz="2400" dirty="0" smtClean="0"/>
              <a:t>tools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dirty="0"/>
              <a:t>Systematic errors in the “discover” </a:t>
            </a:r>
            <a:r>
              <a:rPr lang="en-US" sz="2400" dirty="0" smtClean="0"/>
              <a:t>software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dirty="0"/>
              <a:t>Next gen software tools to reduce those </a:t>
            </a:r>
            <a:r>
              <a:rPr lang="en-US" sz="2400" dirty="0" smtClean="0"/>
              <a:t>errors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dirty="0"/>
              <a:t>Prelim results</a:t>
            </a:r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326097" y="5571981"/>
            <a:ext cx="646546" cy="554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40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Silicon </a:t>
            </a:r>
            <a:r>
              <a:rPr lang="en-US" dirty="0"/>
              <a:t>valley developers view every new feature as  an experiment</a:t>
            </a:r>
            <a:r>
              <a:rPr lang="en-US" dirty="0" smtClean="0"/>
              <a:t>, to </a:t>
            </a:r>
            <a:r>
              <a:rPr lang="en-US" dirty="0"/>
              <a:t>be tested within some mash up to existing services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Chemists </a:t>
            </a:r>
            <a:r>
              <a:rPr lang="en-US" dirty="0"/>
              <a:t>win  Nobel Prize for  software simulations of   </a:t>
            </a:r>
            <a:r>
              <a:rPr lang="en-US" dirty="0" smtClean="0"/>
              <a:t>molecules at </a:t>
            </a:r>
            <a:r>
              <a:rPr lang="en-US" dirty="0"/>
              <a:t>various scales  </a:t>
            </a:r>
            <a:r>
              <a:rPr lang="en-US" dirty="0" smtClean="0">
                <a:hlinkClick r:id="rId2"/>
              </a:rPr>
              <a:t>http://goo.gl</a:t>
            </a:r>
            <a:r>
              <a:rPr lang="en-US" dirty="0">
                <a:hlinkClick r:id="rId2"/>
              </a:rPr>
              <a:t>/</a:t>
            </a:r>
            <a:r>
              <a:rPr lang="en-US" dirty="0" smtClean="0">
                <a:hlinkClick r:id="rId2"/>
              </a:rPr>
              <a:t>Lwensc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Engineers </a:t>
            </a:r>
            <a:r>
              <a:rPr lang="en-US" dirty="0"/>
              <a:t>use software to tune systems as diverse  as </a:t>
            </a:r>
            <a:r>
              <a:rPr lang="en-US" dirty="0" smtClean="0"/>
              <a:t>optical tweezers</a:t>
            </a:r>
            <a:r>
              <a:rPr lang="en-US" dirty="0"/>
              <a:t>, radiation theory, microbiological exposure assessment</a:t>
            </a:r>
            <a:r>
              <a:rPr lang="en-US" dirty="0" smtClean="0"/>
              <a:t>, remote </a:t>
            </a:r>
            <a:r>
              <a:rPr lang="en-US" dirty="0"/>
              <a:t>sensing, and  silicon chips;  </a:t>
            </a:r>
            <a:r>
              <a:rPr lang="en-US" dirty="0" smtClean="0">
                <a:hlinkClick r:id="rId3"/>
              </a:rPr>
              <a:t>http://goo.gl</a:t>
            </a:r>
            <a:r>
              <a:rPr lang="en-US" dirty="0">
                <a:hlinkClick r:id="rId3"/>
              </a:rPr>
              <a:t>/</a:t>
            </a:r>
            <a:r>
              <a:rPr lang="en-US" dirty="0" smtClean="0">
                <a:hlinkClick r:id="rId3"/>
              </a:rPr>
              <a:t>qBMyIZ</a:t>
            </a:r>
            <a:r>
              <a:rPr lang="en-US" dirty="0" smtClean="0"/>
              <a:t>  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Web </a:t>
            </a:r>
            <a:r>
              <a:rPr lang="en-US" dirty="0"/>
              <a:t>analysts use software  to analyze clickstream data to decide </a:t>
            </a:r>
            <a:r>
              <a:rPr lang="en-US" dirty="0" smtClean="0"/>
              <a:t>how to </a:t>
            </a:r>
            <a:r>
              <a:rPr lang="en-US" dirty="0"/>
              <a:t>improve sales and marketing strategies; </a:t>
            </a:r>
            <a:r>
              <a:rPr lang="en-US" dirty="0" smtClean="0">
                <a:hlinkClick r:id="rId4"/>
              </a:rPr>
              <a:t>http://goo.gl</a:t>
            </a:r>
            <a:r>
              <a:rPr lang="en-US" dirty="0">
                <a:hlinkClick r:id="rId4"/>
              </a:rPr>
              <a:t>/</a:t>
            </a:r>
            <a:r>
              <a:rPr lang="en-US" dirty="0" smtClean="0">
                <a:hlinkClick r:id="rId4"/>
              </a:rPr>
              <a:t>b26CfY</a:t>
            </a:r>
            <a:r>
              <a:rPr lang="en-US" dirty="0" smtClean="0"/>
              <a:t> </a:t>
            </a:r>
            <a:endParaRPr lang="en-US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04285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lvl="1" indent="-514350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/>
              <a:t>Algorithmic traders write software to prototype and simulate trading strategies on finance data; 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www.quantopian.com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/>
              <a:t>Analysts write software  to mine   labor statistics data to predict the merits of proposed government policies </a:t>
            </a:r>
            <a:r>
              <a:rPr lang="en-US" dirty="0">
                <a:hlinkClick r:id="rId3"/>
              </a:rPr>
              <a:t>http://goo.gl/X4kgnc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514350" lvl="1" indent="-514350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 smtClean="0"/>
              <a:t>Journalists </a:t>
            </a:r>
            <a:r>
              <a:rPr lang="en-US" dirty="0"/>
              <a:t>use software   to analyze economic data and make visualizations their news stories </a:t>
            </a:r>
            <a:r>
              <a:rPr lang="en-US" dirty="0" smtClean="0">
                <a:hlinkClick r:id="rId4"/>
              </a:rPr>
              <a:t>http://fivethirtyeight.com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5"/>
            </a:pPr>
            <a:r>
              <a:rPr lang="en-US" dirty="0"/>
              <a:t>If you live in London or New York and need to call an ambulance, that ambulance is waiting for your call at a location pre-determined by a software model </a:t>
            </a:r>
            <a:r>
              <a:rPr lang="en-US" dirty="0" smtClean="0">
                <a:hlinkClick r:id="rId5"/>
              </a:rPr>
              <a:t>http://goo.gl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8SMd1p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</p:spTree>
    <p:extLst>
      <p:ext uri="{BB962C8B-B14F-4D97-AF65-F5344CB8AC3E}">
        <p14:creationId xmlns:p14="http://schemas.microsoft.com/office/powerpoint/2010/main" val="1155188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If you cross from Mexico to Arizona, biometrics software decides if you need secondary screening </a:t>
            </a:r>
            <a:r>
              <a:rPr lang="en-US" dirty="0">
                <a:hlinkClick r:id="rId2"/>
              </a:rPr>
              <a:t>http://goo.gl/Zk8IW4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The power to make your toast comes from a genera tor that was spun-up in response to software predicting your future electrical demands </a:t>
            </a:r>
            <a:r>
              <a:rPr lang="en-US" dirty="0">
                <a:hlinkClick r:id="rId3"/>
              </a:rPr>
              <a:t>http://goo.gl/bfAiOR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If you fly a plane,  software controls many aspects of flight, including what to do in emergency situations </a:t>
            </a:r>
            <a:r>
              <a:rPr lang="en-US" dirty="0">
                <a:hlinkClick r:id="rId4"/>
              </a:rPr>
              <a:t>http://goo.gl/ocw6zj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If you have a heart attack, the software in the defibrillator will decide how to shock your heart and lungs so that you might  live a little longer </a:t>
            </a:r>
            <a:r>
              <a:rPr lang="en-US" dirty="0">
                <a:hlinkClick r:id="rId5"/>
              </a:rPr>
              <a:t>http://goo.gl/wxaikf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</p:spTree>
    <p:extLst>
      <p:ext uri="{BB962C8B-B14F-4D97-AF65-F5344CB8AC3E}">
        <p14:creationId xmlns:p14="http://schemas.microsoft.com/office/powerpoint/2010/main" val="3215895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13"/>
            </a:pPr>
            <a:r>
              <a:rPr lang="en-US" dirty="0" smtClean="0"/>
              <a:t>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 startAt="13"/>
            </a:pP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 startAt="13"/>
            </a:pP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 startAt="13"/>
            </a:pP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 startAt="13"/>
            </a:pP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 startAt="13"/>
            </a:pP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 startAt="13"/>
            </a:pP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 startAt="13"/>
            </a:pP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 startAt="13"/>
            </a:pP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22"/>
            </a:pPr>
            <a:r>
              <a:rPr lang="en-US" dirty="0" smtClean="0"/>
              <a:t>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 startAt="22"/>
            </a:pP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 startAt="22"/>
            </a:pP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 startAt="22"/>
            </a:pP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 startAt="22"/>
            </a:pP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 startAt="22"/>
            </a:pP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 startAt="22"/>
            </a:pP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 startAt="22"/>
            </a:pP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 startAt="22"/>
            </a:pP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783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4400" dirty="0" smtClean="0"/>
              <a:t>Software divides 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9"/>
            <a:ext cx="9144000" cy="46705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11500" y="5949775"/>
            <a:ext cx="3962400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 smtClean="0"/>
              <a:t>also “Facebook </a:t>
            </a:r>
            <a:r>
              <a:rPr lang="en-US" sz="1600" dirty="0"/>
              <a:t>emotion study breached ethical guidelines, researchers </a:t>
            </a:r>
            <a:r>
              <a:rPr lang="en-US" sz="1600" dirty="0" smtClean="0"/>
              <a:t>say” June 30, 2014, The Guardian  </a:t>
            </a:r>
            <a:r>
              <a:rPr lang="en-US" sz="1600" dirty="0"/>
              <a:t>http://</a:t>
            </a:r>
            <a:r>
              <a:rPr lang="en-US" sz="1600" dirty="0" err="1"/>
              <a:t>goo.gl</a:t>
            </a:r>
            <a:r>
              <a:rPr lang="en-US" sz="1600" dirty="0"/>
              <a:t>/</a:t>
            </a:r>
            <a:r>
              <a:rPr lang="en-US" sz="1600" dirty="0" err="1"/>
              <a:t>gTRkmp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37392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97" y="1461366"/>
            <a:ext cx="5829448" cy="4470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82" y="29527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03618" cy="45259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Increasing use of “discover” software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tools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b="1" dirty="0"/>
              <a:t>Systematic errors in the “discover” </a:t>
            </a:r>
            <a:r>
              <a:rPr lang="en-US" sz="2400" b="1" dirty="0" smtClean="0"/>
              <a:t>software</a:t>
            </a:r>
            <a:br>
              <a:rPr lang="en-US" sz="2400" b="1" dirty="0" smtClean="0"/>
            </a:br>
            <a:endParaRPr lang="en-US" sz="2400" b="1" dirty="0"/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Next gen software tools to reduce those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errors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Prelim results</a:t>
            </a:r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326097" y="5571981"/>
            <a:ext cx="646546" cy="554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37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3" descr="mistak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620713"/>
            <a:ext cx="5080000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TextBox 1"/>
          <p:cNvSpPr txBox="1">
            <a:spLocks noChangeArrowheads="1"/>
          </p:cNvSpPr>
          <p:nvPr/>
        </p:nvSpPr>
        <p:spPr bwMode="auto">
          <a:xfrm>
            <a:off x="1543195" y="4992832"/>
            <a:ext cx="6243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/>
              <a:t>Inevitable, due to the complexity &amp;novelty of our work</a:t>
            </a:r>
          </a:p>
        </p:txBody>
      </p:sp>
      <p:sp>
        <p:nvSpPr>
          <p:cNvPr id="16387" name="TextBox 3"/>
          <p:cNvSpPr txBox="1">
            <a:spLocks noChangeArrowheads="1"/>
          </p:cNvSpPr>
          <p:nvPr/>
        </p:nvSpPr>
        <p:spPr bwMode="auto">
          <a:xfrm>
            <a:off x="2096074" y="5661025"/>
            <a:ext cx="513080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dirty="0"/>
              <a:t>(But rarely reported, which is…. suspicious)</a:t>
            </a:r>
          </a:p>
          <a:p>
            <a:pPr algn="ctr" eaLnBrk="1" hangingPunct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70306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445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s-UY" dirty="0" smtClean="0">
                <a:solidFill>
                  <a:schemeClr val="tx1"/>
                </a:solidFill>
                <a:cs typeface="+mj-cs"/>
              </a:rPr>
              <a:t>e.g. Houston, we have a problem</a:t>
            </a:r>
            <a:endParaRPr lang="es-ES" dirty="0" smtClean="0">
              <a:solidFill>
                <a:schemeClr val="tx1"/>
              </a:solidFill>
              <a:cs typeface="+mj-cs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25538"/>
            <a:ext cx="8229600" cy="5201371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s-ES" sz="2000" dirty="0" smtClean="0">
                <a:solidFill>
                  <a:srgbClr val="000000"/>
                </a:solidFill>
                <a:cs typeface="+mn-cs"/>
              </a:rPr>
              <a:t>Mar 15: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paper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accepted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to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MSR</a:t>
            </a:r>
          </a:p>
          <a:p>
            <a:pPr lvl="1" eaLnBrk="1" hangingPunct="1">
              <a:defRPr/>
            </a:pPr>
            <a:r>
              <a:rPr lang="es-ES" sz="1600" dirty="0" smtClean="0">
                <a:solidFill>
                  <a:srgbClr val="000000"/>
                </a:solidFill>
                <a:cs typeface="+mn-cs"/>
              </a:rPr>
              <a:t> “</a:t>
            </a:r>
            <a:r>
              <a:rPr lang="es-ES" sz="1600" dirty="0" err="1" smtClean="0">
                <a:solidFill>
                  <a:srgbClr val="000000"/>
                </a:solidFill>
                <a:cs typeface="+mn-cs"/>
              </a:rPr>
              <a:t>Better</a:t>
            </a:r>
            <a:r>
              <a:rPr lang="es-ES" sz="16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600" dirty="0" err="1" smtClean="0">
                <a:solidFill>
                  <a:srgbClr val="000000"/>
                </a:solidFill>
                <a:cs typeface="+mn-cs"/>
              </a:rPr>
              <a:t>cross-company</a:t>
            </a:r>
            <a:r>
              <a:rPr lang="es-ES" sz="16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600" dirty="0" err="1" smtClean="0">
                <a:solidFill>
                  <a:srgbClr val="000000"/>
                </a:solidFill>
                <a:cs typeface="+mn-cs"/>
              </a:rPr>
              <a:t>defect</a:t>
            </a:r>
            <a:r>
              <a:rPr lang="es-ES" sz="16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600" dirty="0" err="1" smtClean="0">
                <a:solidFill>
                  <a:srgbClr val="000000"/>
                </a:solidFill>
                <a:cs typeface="+mn-cs"/>
              </a:rPr>
              <a:t>prediction</a:t>
            </a:r>
            <a:r>
              <a:rPr lang="es-ES" sz="1600" dirty="0" smtClean="0">
                <a:solidFill>
                  <a:srgbClr val="000000"/>
                </a:solidFill>
                <a:cs typeface="+mn-cs"/>
              </a:rPr>
              <a:t>”</a:t>
            </a:r>
            <a:br>
              <a:rPr lang="es-ES" sz="1600" dirty="0" smtClean="0">
                <a:solidFill>
                  <a:srgbClr val="000000"/>
                </a:solidFill>
                <a:cs typeface="+mn-cs"/>
              </a:rPr>
            </a:br>
            <a:r>
              <a:rPr lang="es-ES" sz="1600" dirty="0" smtClean="0">
                <a:solidFill>
                  <a:srgbClr val="000000"/>
                </a:solidFill>
                <a:cs typeface="+mn-cs"/>
              </a:rPr>
              <a:t> </a:t>
            </a:r>
          </a:p>
          <a:p>
            <a:pPr eaLnBrk="1" hangingPunct="1">
              <a:defRPr/>
            </a:pPr>
            <a:r>
              <a:rPr lang="es-ES" sz="2000" dirty="0" smtClean="0">
                <a:solidFill>
                  <a:srgbClr val="000000"/>
                </a:solidFill>
                <a:cs typeface="+mn-cs"/>
              </a:rPr>
              <a:t>Mar 29: camera-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ready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submitted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,</a:t>
            </a:r>
            <a:br>
              <a:rPr lang="es-ES" sz="2000" dirty="0" smtClean="0">
                <a:solidFill>
                  <a:srgbClr val="000000"/>
                </a:solidFill>
                <a:cs typeface="+mn-cs"/>
              </a:rPr>
            </a:br>
            <a:endParaRPr lang="es-ES" sz="2000" dirty="0" smtClean="0">
              <a:solidFill>
                <a:srgbClr val="000000"/>
              </a:solidFill>
              <a:cs typeface="+mn-cs"/>
            </a:endParaRPr>
          </a:p>
          <a:p>
            <a:pPr eaLnBrk="1" hangingPunct="1">
              <a:defRPr/>
            </a:pPr>
            <a:r>
              <a:rPr lang="es-ES" sz="2000" dirty="0" smtClean="0">
                <a:solidFill>
                  <a:srgbClr val="000000"/>
                </a:solidFill>
                <a:cs typeface="+mn-cs"/>
              </a:rPr>
              <a:t>?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Apr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10: pre-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prints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go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on-line</a:t>
            </a:r>
            <a:br>
              <a:rPr lang="es-ES" sz="2000" dirty="0" smtClean="0">
                <a:solidFill>
                  <a:srgbClr val="000000"/>
                </a:solidFill>
                <a:cs typeface="+mn-cs"/>
              </a:rPr>
            </a:br>
            <a:endParaRPr lang="es-ES" sz="2000" dirty="0" smtClean="0">
              <a:solidFill>
                <a:srgbClr val="000000"/>
              </a:solidFill>
              <a:cs typeface="+mn-cs"/>
            </a:endParaRPr>
          </a:p>
          <a:p>
            <a:pPr marL="0" indent="0" eaLnBrk="1" hangingPunct="1">
              <a:buNone/>
              <a:defRPr/>
            </a:pPr>
            <a:endParaRPr lang="es-ES" sz="2000" dirty="0" smtClean="0">
              <a:solidFill>
                <a:srgbClr val="000000"/>
              </a:solidFill>
              <a:cs typeface="+mn-cs"/>
            </a:endParaRPr>
          </a:p>
          <a:p>
            <a:pPr eaLnBrk="1" hangingPunct="1">
              <a:defRPr/>
            </a:pP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April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29: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Hyeongmin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Jeon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,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graduate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student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</a:t>
            </a:r>
            <a:br>
              <a:rPr lang="es-ES" sz="1800" dirty="0" smtClean="0">
                <a:solidFill>
                  <a:srgbClr val="000000"/>
                </a:solidFill>
                <a:cs typeface="+mn-cs"/>
              </a:rPr>
            </a:br>
            <a:r>
              <a:rPr lang="es-ES" sz="1800" dirty="0" smtClean="0">
                <a:solidFill>
                  <a:srgbClr val="000000"/>
                </a:solidFill>
                <a:cs typeface="+mn-cs"/>
              </a:rPr>
              <a:t>at </a:t>
            </a:r>
            <a:r>
              <a:rPr lang="es-ES" sz="1800" dirty="0">
                <a:solidFill>
                  <a:srgbClr val="000000"/>
                </a:solidFill>
                <a:cs typeface="+mn-cs"/>
              </a:rPr>
              <a:t>Pusan </a:t>
            </a:r>
            <a:r>
              <a:rPr lang="es-ES" sz="1800" dirty="0" err="1">
                <a:solidFill>
                  <a:srgbClr val="000000"/>
                </a:solidFill>
                <a:cs typeface="+mn-cs"/>
              </a:rPr>
              <a:t>Natl</a:t>
            </a:r>
            <a:r>
              <a:rPr lang="es-ES" sz="1800" dirty="0">
                <a:solidFill>
                  <a:srgbClr val="000000"/>
                </a:solidFill>
                <a:cs typeface="+mn-cs"/>
              </a:rPr>
              <a:t>. Univ., </a:t>
            </a:r>
            <a:endParaRPr lang="es-ES" sz="1800" dirty="0" smtClean="0">
              <a:solidFill>
                <a:srgbClr val="000000"/>
              </a:solidFill>
              <a:cs typeface="+mn-cs"/>
            </a:endParaRPr>
          </a:p>
          <a:p>
            <a:pPr lvl="1" eaLnBrk="1" hangingPunct="1">
              <a:defRPr/>
            </a:pP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Emailed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us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: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can’t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reproduce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result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/>
            </a:r>
            <a:br>
              <a:rPr lang="es-ES" sz="1800" dirty="0" smtClean="0">
                <a:solidFill>
                  <a:srgbClr val="000000"/>
                </a:solidFill>
                <a:cs typeface="+mn-cs"/>
              </a:rPr>
            </a:br>
            <a:endParaRPr lang="es-ES" sz="1800" dirty="0" smtClean="0">
              <a:solidFill>
                <a:srgbClr val="000000"/>
              </a:solidFill>
              <a:cs typeface="+mn-cs"/>
            </a:endParaRPr>
          </a:p>
          <a:p>
            <a:pPr eaLnBrk="1" hangingPunct="1">
              <a:defRPr/>
            </a:pP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May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4: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Peters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,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checking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code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,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found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error</a:t>
            </a:r>
          </a:p>
          <a:p>
            <a:pPr lvl="1" eaLnBrk="1" hangingPunct="1">
              <a:defRPr/>
            </a:pP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Manic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week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of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experiments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….</a:t>
            </a:r>
            <a:br>
              <a:rPr lang="es-ES" sz="1800" dirty="0" smtClean="0">
                <a:solidFill>
                  <a:srgbClr val="000000"/>
                </a:solidFill>
                <a:cs typeface="+mn-cs"/>
              </a:rPr>
            </a:br>
            <a:endParaRPr lang="es-ES" sz="1800" dirty="0" smtClean="0">
              <a:solidFill>
                <a:srgbClr val="000000"/>
              </a:solidFill>
              <a:cs typeface="+mn-cs"/>
            </a:endParaRPr>
          </a:p>
          <a:p>
            <a:pPr eaLnBrk="1" hangingPunct="1">
              <a:defRPr/>
            </a:pPr>
            <a:r>
              <a:rPr lang="es-ES" sz="2000" dirty="0" smtClean="0">
                <a:solidFill>
                  <a:srgbClr val="000000"/>
                </a:solidFill>
                <a:cs typeface="+mn-cs"/>
              </a:rPr>
              <a:t>May11: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results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definitely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wrong</a:t>
            </a:r>
            <a:endParaRPr lang="es-ES" sz="2000" dirty="0" smtClean="0">
              <a:solidFill>
                <a:srgbClr val="000000"/>
              </a:solidFill>
              <a:cs typeface="+mn-cs"/>
            </a:endParaRPr>
          </a:p>
          <a:p>
            <a:pPr lvl="1" eaLnBrk="1" hangingPunct="1">
              <a:defRPr/>
            </a:pPr>
            <a:r>
              <a:rPr lang="es-ES" sz="1800" dirty="0" smtClean="0">
                <a:solidFill>
                  <a:srgbClr val="000000"/>
                </a:solidFill>
                <a:cs typeface="+mn-cs"/>
              </a:rPr>
              <a:t>Emails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to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MSR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organizers</a:t>
            </a:r>
            <a:endParaRPr lang="es-ES" sz="1800" dirty="0" smtClean="0">
              <a:solidFill>
                <a:srgbClr val="000000"/>
              </a:solidFill>
              <a:cs typeface="+mn-cs"/>
            </a:endParaRPr>
          </a:p>
          <a:p>
            <a:pPr lvl="1" eaLnBrk="1" hangingPunct="1">
              <a:defRPr/>
            </a:pPr>
            <a:r>
              <a:rPr lang="es-ES" sz="1800" dirty="0" err="1" smtClean="0"/>
              <a:t>Our</a:t>
            </a:r>
            <a:r>
              <a:rPr lang="es-ES" sz="1800" dirty="0" smtClean="0"/>
              <a:t> </a:t>
            </a:r>
            <a:r>
              <a:rPr lang="es-ES" sz="1800" dirty="0" err="1" smtClean="0"/>
              <a:t>punishment</a:t>
            </a:r>
            <a:r>
              <a:rPr lang="es-ES" sz="1800" dirty="0" smtClean="0"/>
              <a:t>? </a:t>
            </a:r>
            <a:r>
              <a:rPr lang="es-ES" sz="1800" dirty="0" err="1" smtClean="0"/>
              <a:t>Present</a:t>
            </a:r>
            <a:r>
              <a:rPr lang="es-ES" sz="1800" dirty="0" smtClean="0"/>
              <a:t> </a:t>
            </a:r>
            <a:r>
              <a:rPr lang="es-ES" sz="1800" dirty="0" err="1" smtClean="0"/>
              <a:t>the</a:t>
            </a:r>
            <a:r>
              <a:rPr lang="es-ES" sz="1800" dirty="0" smtClean="0"/>
              <a:t> </a:t>
            </a:r>
            <a:r>
              <a:rPr lang="es-ES" sz="1800" dirty="0" err="1" smtClean="0"/>
              <a:t>paper</a:t>
            </a:r>
            <a:r>
              <a:rPr lang="es-ES" sz="1800" dirty="0" smtClean="0"/>
              <a:t> </a:t>
            </a:r>
            <a:br>
              <a:rPr lang="es-ES" sz="1800" dirty="0" smtClean="0"/>
            </a:br>
            <a:r>
              <a:rPr lang="es-ES" sz="1800" dirty="0" smtClean="0"/>
              <a:t>and </a:t>
            </a:r>
            <a:r>
              <a:rPr lang="es-ES" sz="1800" dirty="0" err="1" smtClean="0"/>
              <a:t>its</a:t>
            </a:r>
            <a:r>
              <a:rPr lang="es-ES" sz="1800" dirty="0" smtClean="0"/>
              <a:t> error</a:t>
            </a:r>
            <a:endParaRPr lang="es-ES" sz="1800" dirty="0" smtClean="0">
              <a:cs typeface="+mn-cs"/>
            </a:endParaRPr>
          </a:p>
        </p:txBody>
      </p:sp>
      <p:sp>
        <p:nvSpPr>
          <p:cNvPr id="3" name="Left-Up Arrow 2"/>
          <p:cNvSpPr/>
          <p:nvPr/>
        </p:nvSpPr>
        <p:spPr>
          <a:xfrm flipV="1">
            <a:off x="3892046" y="2276408"/>
            <a:ext cx="908554" cy="976166"/>
          </a:xfrm>
          <a:prstGeom prst="leftUp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437" name="TextBox 4"/>
          <p:cNvSpPr txBox="1">
            <a:spLocks noChangeArrowheads="1"/>
          </p:cNvSpPr>
          <p:nvPr/>
        </p:nvSpPr>
        <p:spPr bwMode="auto">
          <a:xfrm>
            <a:off x="4627417" y="2225028"/>
            <a:ext cx="2657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 dirty="0"/>
              <a:t>Btw, &lt; 3 weeks. Wow…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047" y="3252574"/>
            <a:ext cx="3724843" cy="297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2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BTW, that paper is still on-line</a:t>
            </a:r>
            <a:br>
              <a:rPr lang="en-US" sz="3600" dirty="0" smtClean="0"/>
            </a:br>
            <a:r>
              <a:rPr lang="en-US" sz="3600" dirty="0" smtClean="0"/>
              <a:t>(and when cited, errors not mentioned)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191" y="5399666"/>
            <a:ext cx="8229600" cy="847436"/>
          </a:xfrm>
        </p:spPr>
        <p:txBody>
          <a:bodyPr/>
          <a:lstStyle/>
          <a:p>
            <a:r>
              <a:rPr lang="en-US" dirty="0" smtClean="0"/>
              <a:t>Mechanisms for retraction?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081" y="1748893"/>
            <a:ext cx="6030191" cy="365077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5588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71" y="541682"/>
            <a:ext cx="2696275" cy="114300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Code used in my</a:t>
            </a:r>
            <a:br>
              <a:rPr lang="en-US" sz="2000" dirty="0" smtClean="0"/>
            </a:br>
            <a:r>
              <a:rPr lang="en-US" sz="2000" dirty="0" smtClean="0"/>
              <a:t> last paper 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(1100 LOC of </a:t>
            </a:r>
            <a:r>
              <a:rPr lang="en-US" sz="2000" dirty="0"/>
              <a:t>P</a:t>
            </a:r>
            <a:r>
              <a:rPr lang="en-US" sz="2000" dirty="0" smtClean="0"/>
              <a:t>ython calling </a:t>
            </a:r>
            <a:r>
              <a:rPr lang="en-US" sz="2000" dirty="0" err="1" smtClean="0"/>
              <a:t>scikitlearn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87" y="63971"/>
            <a:ext cx="5964524" cy="6264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1" y="4540588"/>
            <a:ext cx="2696275" cy="175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712" y="-60172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9714" y="859569"/>
            <a:ext cx="4778536" cy="452596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500" dirty="0" smtClean="0"/>
              <a:t>Full Prof in </a:t>
            </a:r>
            <a:r>
              <a:rPr lang="en-US" sz="1500" dirty="0"/>
              <a:t>CS </a:t>
            </a:r>
            <a:r>
              <a:rPr lang="en-US" sz="1500" dirty="0" smtClean="0"/>
              <a:t>NC State. Teaches SE and </a:t>
            </a:r>
            <a:r>
              <a:rPr lang="en-US" sz="1500" dirty="0"/>
              <a:t>automated </a:t>
            </a:r>
            <a:r>
              <a:rPr lang="en-US" sz="1500" dirty="0" smtClean="0"/>
              <a:t>SE.  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Researches   synergies  </a:t>
            </a:r>
            <a:r>
              <a:rPr lang="en-US" sz="1500" dirty="0" err="1" smtClean="0"/>
              <a:t>human+AI</a:t>
            </a:r>
            <a:r>
              <a:rPr lang="en-US" sz="1500" dirty="0" smtClean="0"/>
              <a:t>, </a:t>
            </a:r>
            <a:r>
              <a:rPr lang="en-US" sz="1500" dirty="0"/>
              <a:t>with </a:t>
            </a:r>
            <a:r>
              <a:rPr lang="en-US" sz="1500" dirty="0" smtClean="0"/>
              <a:t>focus  on data </a:t>
            </a:r>
            <a:r>
              <a:rPr lang="en-US" sz="1500" dirty="0"/>
              <a:t>mining for </a:t>
            </a:r>
            <a:r>
              <a:rPr lang="en-US" sz="1500" dirty="0" smtClean="0"/>
              <a:t>SE.</a:t>
            </a:r>
            <a:br>
              <a:rPr lang="en-US" sz="1500" dirty="0" smtClean="0"/>
            </a:br>
            <a:r>
              <a:rPr lang="en-US" sz="1500" dirty="0" smtClean="0"/>
              <a:t/>
            </a:r>
            <a:br>
              <a:rPr lang="en-US" sz="1500" dirty="0" smtClean="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editor </a:t>
            </a:r>
            <a:r>
              <a:rPr lang="en-US" sz="1500" dirty="0"/>
              <a:t>of IEEE Transactions on SE, Empirical </a:t>
            </a:r>
            <a:r>
              <a:rPr lang="en-US" sz="1500" dirty="0" smtClean="0"/>
              <a:t>SE, </a:t>
            </a:r>
            <a:r>
              <a:rPr lang="en-US" sz="1500" dirty="0"/>
              <a:t>the Automated SE Journal and  Software Quality </a:t>
            </a:r>
            <a:r>
              <a:rPr lang="en-US" sz="1500" dirty="0" smtClean="0"/>
              <a:t>Journal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Was co-PC-chair for ASE’12, ICSE'15 NIER track</a:t>
            </a:r>
            <a:r>
              <a:rPr lang="en-US" sz="1500" dirty="0" smtClean="0"/>
              <a:t>.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Will be co-general chair of ICMSE'16. </a:t>
            </a:r>
            <a:r>
              <a:rPr lang="en-US" sz="1500" dirty="0" smtClean="0"/>
              <a:t/>
            </a:r>
            <a:br>
              <a:rPr lang="en-US" sz="1500" dirty="0" smtClean="0"/>
            </a:br>
            <a:r>
              <a:rPr lang="en-US" sz="1500" dirty="0" smtClean="0"/>
              <a:t/>
            </a:r>
            <a:br>
              <a:rPr lang="en-US" sz="1500" dirty="0" smtClean="0"/>
            </a:b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Author of  230+ </a:t>
            </a:r>
            <a:r>
              <a:rPr lang="en-US" sz="1500" dirty="0"/>
              <a:t>referred </a:t>
            </a:r>
            <a:r>
              <a:rPr lang="en-US" sz="1500" dirty="0" smtClean="0"/>
              <a:t>pubs. One of the 100th </a:t>
            </a:r>
            <a:r>
              <a:rPr lang="en-US" sz="1500" dirty="0"/>
              <a:t>most cited authors in </a:t>
            </a:r>
            <a:r>
              <a:rPr lang="en-US" sz="1500" dirty="0" smtClean="0"/>
              <a:t>SE (out </a:t>
            </a:r>
            <a:r>
              <a:rPr lang="en-US" sz="1500" dirty="0"/>
              <a:t>of over 80,000 </a:t>
            </a:r>
            <a:r>
              <a:rPr lang="en-US" sz="1500" dirty="0" smtClean="0"/>
              <a:t> http</a:t>
            </a:r>
            <a:r>
              <a:rPr lang="en-US" sz="1500" dirty="0"/>
              <a:t>://</a:t>
            </a:r>
            <a:r>
              <a:rPr lang="en-US" sz="1500" dirty="0" err="1"/>
              <a:t>goo.gl</a:t>
            </a:r>
            <a:r>
              <a:rPr lang="en-US" sz="1500" dirty="0"/>
              <a:t>/</a:t>
            </a:r>
            <a:r>
              <a:rPr lang="en-US" sz="1500" dirty="0" err="1"/>
              <a:t>BnFJs</a:t>
            </a:r>
            <a:r>
              <a:rPr lang="en-US" sz="1500" dirty="0" smtClean="0"/>
              <a:t>).  Been PI for NSF</a:t>
            </a:r>
            <a:r>
              <a:rPr lang="en-US" sz="1500" dirty="0"/>
              <a:t>, NIJ, </a:t>
            </a:r>
            <a:r>
              <a:rPr lang="en-US" sz="1500" dirty="0" err="1"/>
              <a:t>DoD</a:t>
            </a:r>
            <a:r>
              <a:rPr lang="en-US" sz="1500" dirty="0"/>
              <a:t>, NASA, USDA, </a:t>
            </a:r>
            <a:r>
              <a:rPr lang="en-US" sz="1500" dirty="0" smtClean="0"/>
              <a:t>and  research </a:t>
            </a:r>
            <a:r>
              <a:rPr lang="en-US" sz="1500" dirty="0"/>
              <a:t>work with private companies</a:t>
            </a:r>
            <a:r>
              <a:rPr lang="en-US" sz="1500" dirty="0" smtClean="0"/>
              <a:t>.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Co-</a:t>
            </a:r>
            <a:r>
              <a:rPr lang="en-US" sz="1500" dirty="0"/>
              <a:t>founder of the PROMISE conference series </a:t>
            </a:r>
            <a:r>
              <a:rPr lang="en-US" sz="1500" dirty="0" smtClean="0"/>
              <a:t>on  reproducible </a:t>
            </a:r>
            <a:r>
              <a:rPr lang="en-US" sz="1500" dirty="0"/>
              <a:t>experiments in </a:t>
            </a:r>
            <a:r>
              <a:rPr lang="en-US" sz="1500" dirty="0" smtClean="0"/>
              <a:t>SE. Current curator PROMISE web site, SE research data </a:t>
            </a:r>
            <a:r>
              <a:rPr lang="en-US" sz="1500" dirty="0" smtClean="0">
                <a:hlinkClick r:id="rId2"/>
              </a:rPr>
              <a:t>http</a:t>
            </a:r>
            <a:r>
              <a:rPr lang="en-US" sz="1500" dirty="0">
                <a:hlinkClick r:id="rId2"/>
              </a:rPr>
              <a:t>://openscience.us/</a:t>
            </a:r>
            <a:r>
              <a:rPr lang="en-US" sz="1500" dirty="0" smtClean="0">
                <a:hlinkClick r:id="rId2"/>
              </a:rPr>
              <a:t>repo</a:t>
            </a:r>
            <a:r>
              <a:rPr lang="en-US" sz="1500" dirty="0" smtClean="0"/>
              <a:t> .  </a:t>
            </a:r>
            <a:br>
              <a:rPr lang="en-US" sz="1500" dirty="0" smtClean="0"/>
            </a:br>
            <a:r>
              <a:rPr lang="en-US" sz="1500" dirty="0" smtClean="0"/>
              <a:t/>
            </a:r>
            <a:br>
              <a:rPr lang="en-US" sz="1500" dirty="0" smtClean="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Vita:  </a:t>
            </a:r>
            <a:r>
              <a:rPr lang="en-US" sz="1500" dirty="0" smtClean="0">
                <a:hlinkClick r:id="rId3"/>
              </a:rPr>
              <a:t>http</a:t>
            </a:r>
            <a:r>
              <a:rPr lang="en-US" sz="1500" dirty="0">
                <a:hlinkClick r:id="rId3"/>
              </a:rPr>
              <a:t>://goo.gl/</a:t>
            </a:r>
            <a:r>
              <a:rPr lang="en-US" sz="1500" dirty="0" smtClean="0">
                <a:hlinkClick r:id="rId3"/>
              </a:rPr>
              <a:t>8eNhYM</a:t>
            </a: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Pubs:    </a:t>
            </a:r>
            <a:r>
              <a:rPr lang="en-US" sz="1500" dirty="0" smtClean="0">
                <a:hlinkClick r:id="rId4"/>
              </a:rPr>
              <a:t>https</a:t>
            </a:r>
            <a:r>
              <a:rPr lang="en-US" sz="1500" dirty="0">
                <a:hlinkClick r:id="rId4"/>
              </a:rPr>
              <a:t>://goo.gl/</a:t>
            </a:r>
            <a:r>
              <a:rPr lang="en-US" sz="1500" dirty="0" smtClean="0">
                <a:hlinkClick r:id="rId4"/>
              </a:rPr>
              <a:t>qNQAIq</a:t>
            </a: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Home page:  </a:t>
            </a:r>
            <a:r>
              <a:rPr lang="en-US" sz="1500" dirty="0" smtClean="0">
                <a:hlinkClick r:id="rId5"/>
              </a:rPr>
              <a:t>http</a:t>
            </a:r>
            <a:r>
              <a:rPr lang="en-US" sz="1500" dirty="0">
                <a:hlinkClick r:id="rId5"/>
              </a:rPr>
              <a:t>://</a:t>
            </a:r>
            <a:r>
              <a:rPr lang="en-US" sz="1500" dirty="0" smtClean="0">
                <a:hlinkClick r:id="rId5"/>
              </a:rPr>
              <a:t>menzies.us</a:t>
            </a:r>
            <a:r>
              <a:rPr lang="en-US" sz="1500" dirty="0" smtClean="0"/>
              <a:t> </a:t>
            </a:r>
            <a:endParaRPr lang="en-US" sz="1500" dirty="0"/>
          </a:p>
        </p:txBody>
      </p:sp>
      <p:pic>
        <p:nvPicPr>
          <p:cNvPr id="7" name="Picture 6" descr="shareBookCov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685" y="4534050"/>
            <a:ext cx="1743121" cy="2147454"/>
          </a:xfrm>
          <a:prstGeom prst="rect">
            <a:avLst/>
          </a:prstGeom>
        </p:spPr>
      </p:pic>
      <p:pic>
        <p:nvPicPr>
          <p:cNvPr id="8" name="Picture 7" descr="asdbookCov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27" y="4534050"/>
            <a:ext cx="1743121" cy="21474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42545" y="-80818"/>
            <a:ext cx="2759364" cy="8081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3776" y="774318"/>
            <a:ext cx="4098109" cy="395800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714375" y="1793875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37945" y="3200395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20926" y="5384232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424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a Higher-Level languages?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5" y="1600201"/>
            <a:ext cx="3635593" cy="4525963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ECL: a higher-level set-based language (more succinct)</a:t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But if you can write it quick,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you can write it wrong, quick</a:t>
            </a:r>
            <a:r>
              <a:rPr lang="en-US" sz="1600" dirty="0" smtClean="0"/>
              <a:t>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sz="2000" dirty="0" smtClean="0"/>
              <a:t>Implications for</a:t>
            </a:r>
          </a:p>
          <a:p>
            <a:pPr lvl="1">
              <a:spcBef>
                <a:spcPts val="0"/>
              </a:spcBef>
            </a:pPr>
            <a:r>
              <a:rPr lang="en-US" sz="1600" dirty="0" smtClean="0"/>
              <a:t>markets, ambulances, government policies, homeland security, toasters. Air safety, Nobel prizes, web-company advertising polices, do we take the family to Cairo for a holiday, </a:t>
            </a:r>
            <a:r>
              <a:rPr lang="en-US" sz="1600" dirty="0" err="1" smtClean="0"/>
              <a:t>etc</a:t>
            </a:r>
            <a:r>
              <a:rPr lang="en-US" sz="1600" dirty="0" smtClean="0"/>
              <a:t> </a:t>
            </a:r>
            <a:r>
              <a:rPr lang="en-US" sz="1600" dirty="0" err="1" smtClean="0"/>
              <a:t>etc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369" y="1360988"/>
            <a:ext cx="4920814" cy="504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71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/>
            <a:r>
              <a:rPr lang="en-US" sz="3200" dirty="0" smtClean="0">
                <a:solidFill>
                  <a:srgbClr val="000000"/>
                </a:solidFill>
              </a:rPr>
              <a:t>The acid test: Are we planning for </a:t>
            </a:r>
            <a:br>
              <a:rPr lang="en-US" sz="3200" dirty="0" smtClean="0">
                <a:solidFill>
                  <a:srgbClr val="000000"/>
                </a:solidFill>
              </a:rPr>
            </a:br>
            <a:r>
              <a:rPr lang="en-US" sz="3200" dirty="0" smtClean="0">
                <a:solidFill>
                  <a:srgbClr val="000000"/>
                </a:solidFill>
              </a:rPr>
              <a:t>the variability of our conclusions?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379" y="1715656"/>
            <a:ext cx="443807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err="1" smtClean="0"/>
              <a:t>Devanbu</a:t>
            </a:r>
            <a:r>
              <a:rPr lang="en-US" sz="2400" dirty="0" smtClean="0"/>
              <a:t> et al. </a:t>
            </a:r>
            <a:r>
              <a:rPr lang="en-US" sz="2400" dirty="0">
                <a:solidFill>
                  <a:srgbClr val="000000"/>
                </a:solidFill>
              </a:rPr>
              <a:t>ASE’11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i="1" dirty="0" smtClean="0"/>
              <a:t>Ecological </a:t>
            </a:r>
            <a:r>
              <a:rPr lang="en-US" sz="2400" i="1" dirty="0" smtClean="0">
                <a:solidFill>
                  <a:srgbClr val="000000"/>
                </a:solidFill>
              </a:rPr>
              <a:t>Inference</a:t>
            </a:r>
            <a:br>
              <a:rPr lang="en-US" sz="2400" i="1" dirty="0" smtClean="0">
                <a:solidFill>
                  <a:srgbClr val="000000"/>
                </a:solidFill>
              </a:rPr>
            </a:br>
            <a:endParaRPr lang="en-US" sz="2400" i="1" dirty="0" smtClean="0">
              <a:solidFill>
                <a:srgbClr val="000000"/>
              </a:solidFill>
            </a:endParaRPr>
          </a:p>
          <a:p>
            <a:r>
              <a:rPr lang="en-US" sz="2400" dirty="0" err="1" smtClean="0">
                <a:solidFill>
                  <a:srgbClr val="000000"/>
                </a:solidFill>
              </a:rPr>
              <a:t>Betternburg</a:t>
            </a:r>
            <a:r>
              <a:rPr lang="en-US" sz="2400" dirty="0" smtClean="0">
                <a:solidFill>
                  <a:srgbClr val="000000"/>
                </a:solidFill>
              </a:rPr>
              <a:t> et al. MSR</a:t>
            </a:r>
            <a:r>
              <a:rPr lang="en-US" sz="2400" dirty="0">
                <a:solidFill>
                  <a:srgbClr val="000000"/>
                </a:solidFill>
              </a:rPr>
              <a:t>’</a:t>
            </a:r>
            <a:r>
              <a:rPr lang="en-US" sz="2400" dirty="0" smtClean="0">
                <a:solidFill>
                  <a:srgbClr val="000000"/>
                </a:solidFill>
              </a:rPr>
              <a:t>12</a:t>
            </a:r>
            <a:br>
              <a:rPr lang="en-US" sz="2400" dirty="0" smtClean="0">
                <a:solidFill>
                  <a:srgbClr val="000000"/>
                </a:solidFill>
              </a:rPr>
            </a:br>
            <a:r>
              <a:rPr lang="en-US" sz="2400" i="1" dirty="0" smtClean="0">
                <a:solidFill>
                  <a:srgbClr val="000000"/>
                </a:solidFill>
              </a:rPr>
              <a:t>Think local, act global, </a:t>
            </a:r>
            <a:r>
              <a:rPr lang="en-US" sz="2400" dirty="0" smtClean="0">
                <a:solidFill>
                  <a:srgbClr val="000000"/>
                </a:solidFill>
              </a:rPr>
              <a:t/>
            </a:r>
            <a:br>
              <a:rPr lang="en-US" sz="2400" dirty="0" smtClean="0">
                <a:solidFill>
                  <a:srgbClr val="000000"/>
                </a:solidFill>
              </a:rPr>
            </a:br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Menzies et al. TSE’13</a:t>
            </a:r>
            <a:br>
              <a:rPr lang="en-US" sz="2400" dirty="0" smtClean="0">
                <a:solidFill>
                  <a:srgbClr val="000000"/>
                </a:solidFill>
              </a:rPr>
            </a:br>
            <a:r>
              <a:rPr lang="en-US" sz="2400" i="1" dirty="0" smtClean="0">
                <a:solidFill>
                  <a:srgbClr val="000000"/>
                </a:solidFill>
              </a:rPr>
              <a:t>Local versus Global learning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br>
              <a:rPr lang="en-US" sz="2400" dirty="0" smtClean="0">
                <a:solidFill>
                  <a:srgbClr val="000000"/>
                </a:solidFill>
              </a:rPr>
            </a:br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Yang et al</a:t>
            </a:r>
            <a:r>
              <a:rPr lang="en-US" sz="2400" dirty="0" smtClean="0"/>
              <a:t>.</a:t>
            </a:r>
            <a:r>
              <a:rPr lang="en-US" sz="2400" dirty="0"/>
              <a:t> IST’</a:t>
            </a:r>
            <a:r>
              <a:rPr lang="en-US" sz="2400" dirty="0" smtClean="0"/>
              <a:t>13</a:t>
            </a:r>
            <a:br>
              <a:rPr lang="en-US" sz="2400" dirty="0" smtClean="0"/>
            </a:br>
            <a:r>
              <a:rPr lang="en-US" sz="2400" dirty="0" smtClean="0"/>
              <a:t> </a:t>
            </a:r>
            <a:r>
              <a:rPr lang="en-US" sz="2400" i="1" dirty="0" smtClean="0"/>
              <a:t>Handling local bias, </a:t>
            </a:r>
            <a:br>
              <a:rPr lang="en-US" sz="2400" i="1" dirty="0" smtClean="0"/>
            </a:br>
            <a:endParaRPr lang="en-US" sz="2400" i="1" dirty="0" smtClean="0"/>
          </a:p>
          <a:p>
            <a:r>
              <a:rPr lang="en-US" sz="2400" dirty="0" err="1" smtClean="0"/>
              <a:t>Minku</a:t>
            </a:r>
            <a:r>
              <a:rPr lang="en-US" sz="2400" dirty="0" smtClean="0"/>
              <a:t> et al. </a:t>
            </a:r>
            <a:r>
              <a:rPr lang="en-US" sz="24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ICSE’</a:t>
            </a:r>
            <a:r>
              <a:rPr lang="en-US" sz="2400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14</a:t>
            </a:r>
            <a:r>
              <a:rPr lang="en-US" sz="2400" dirty="0">
                <a:solidFill>
                  <a:srgbClr val="000000"/>
                </a:solidFill>
              </a:rPr>
              <a:t/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GB" sz="2400" i="1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Best </a:t>
            </a:r>
            <a:r>
              <a:rPr lang="en-GB" sz="2400" i="1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Use of Cross-Company </a:t>
            </a:r>
            <a:r>
              <a:rPr lang="en-GB" sz="2400" i="1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Data</a:t>
            </a:r>
            <a:endParaRPr lang="en-US" sz="2400" i="1" dirty="0" smtClean="0">
              <a:solidFill>
                <a:srgbClr val="000000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839" y="1900383"/>
            <a:ext cx="4310063" cy="3070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3255819" y="5056911"/>
            <a:ext cx="1438558" cy="3579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43184" y="2020456"/>
            <a:ext cx="2673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Using ensemble data</a:t>
            </a:r>
          </a:p>
          <a:p>
            <a:r>
              <a:rPr lang="en-US" dirty="0">
                <a:solidFill>
                  <a:srgbClr val="0000FF"/>
                </a:solidFill>
              </a:rPr>
              <a:t>Using local data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818" y="1900383"/>
            <a:ext cx="635000" cy="2683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695162" y="3183840"/>
            <a:ext cx="223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Error     (less is better)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0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56374" y="4288967"/>
            <a:ext cx="1273326" cy="116955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http://</a:t>
            </a:r>
            <a:r>
              <a:rPr lang="en-US" sz="1400" dirty="0" err="1">
                <a:solidFill>
                  <a:schemeClr val="tx1"/>
                </a:solidFill>
              </a:rPr>
              <a:t>fivethirtyeight.com</a:t>
            </a:r>
            <a:r>
              <a:rPr lang="en-US" sz="1400" dirty="0">
                <a:solidFill>
                  <a:schemeClr val="tx1"/>
                </a:solidFill>
              </a:rPr>
              <a:t>/features/science-</a:t>
            </a:r>
            <a:r>
              <a:rPr lang="en-US" sz="1400" dirty="0" err="1">
                <a:solidFill>
                  <a:schemeClr val="tx1"/>
                </a:solidFill>
              </a:rPr>
              <a:t>isnt</a:t>
            </a:r>
            <a:r>
              <a:rPr lang="en-US" sz="1400" dirty="0">
                <a:solidFill>
                  <a:schemeClr val="tx1"/>
                </a:solidFill>
              </a:rPr>
              <a:t>-broken/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74" y="296456"/>
            <a:ext cx="7569200" cy="588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08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16074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2000" dirty="0" smtClean="0"/>
              <a:t>Software analytics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sz="1600" dirty="0" smtClean="0"/>
              <a:t>Defect prediction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sz="1600" dirty="0" smtClean="0"/>
              <a:t>Many of the same learners,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sz="1600" dirty="0" smtClean="0"/>
              <a:t>Many of the same data sets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2000" dirty="0" smtClean="0"/>
              <a:t>42 papers,</a:t>
            </a:r>
            <a:br>
              <a:rPr lang="en-US" sz="2000" dirty="0" smtClean="0"/>
            </a:br>
            <a:r>
              <a:rPr lang="en-US" sz="2000" dirty="0" smtClean="0"/>
              <a:t> top journals,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2000" dirty="0" smtClean="0"/>
              <a:t> 23 author groups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2000" dirty="0" smtClean="0"/>
              <a:t>2002 to 2010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2000" dirty="0" smtClean="0"/>
              <a:t>Y-axis measures</a:t>
            </a:r>
            <a:br>
              <a:rPr lang="en-US" sz="2000" dirty="0" smtClean="0"/>
            </a:br>
            <a:r>
              <a:rPr lang="en-US" sz="2000" dirty="0" smtClean="0"/>
              <a:t>mean performance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78" y="1145306"/>
            <a:ext cx="3833409" cy="1077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499" y="1191984"/>
            <a:ext cx="4298735" cy="514637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01574" y="270382"/>
            <a:ext cx="7065432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Researcher </a:t>
            </a:r>
            <a:r>
              <a:rPr lang="en-US" dirty="0">
                <a:solidFill>
                  <a:schemeClr val="tx1"/>
                </a:solidFill>
              </a:rPr>
              <a:t>Bias: The Use of Machine Learning in Software Defect Prediction, Martin </a:t>
            </a:r>
            <a:r>
              <a:rPr lang="en-US" dirty="0" err="1">
                <a:solidFill>
                  <a:schemeClr val="tx1"/>
                </a:solidFill>
              </a:rPr>
              <a:t>Shepperd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David </a:t>
            </a:r>
            <a:r>
              <a:rPr lang="en-US" dirty="0">
                <a:solidFill>
                  <a:schemeClr val="tx1"/>
                </a:solidFill>
              </a:rPr>
              <a:t>Bowes, and Tracy Hall, IEEE TRANS on Soft. Eng. ,  40(6), JUNE 2014</a:t>
            </a:r>
          </a:p>
        </p:txBody>
      </p:sp>
    </p:spTree>
    <p:extLst>
      <p:ext uri="{BB962C8B-B14F-4D97-AF65-F5344CB8AC3E}">
        <p14:creationId xmlns:p14="http://schemas.microsoft.com/office/powerpoint/2010/main" val="2932442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a software model</a:t>
            </a:r>
            <a:br>
              <a:rPr lang="en-US" dirty="0" smtClean="0"/>
            </a:br>
            <a:r>
              <a:rPr lang="en-US" dirty="0" smtClean="0"/>
              <a:t>killed the space shuttle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686301" cy="50673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Columbia ice strike</a:t>
            </a:r>
          </a:p>
          <a:p>
            <a:pPr lvl="1"/>
            <a:r>
              <a:rPr lang="en-US" dirty="0" smtClean="0"/>
              <a:t>Size: 1200 m</a:t>
            </a:r>
            <a:r>
              <a:rPr lang="en-US" baseline="30000" dirty="0" smtClean="0"/>
              <a:t>2</a:t>
            </a:r>
          </a:p>
          <a:p>
            <a:pPr lvl="1"/>
            <a:r>
              <a:rPr lang="en-US" dirty="0" smtClean="0"/>
              <a:t>Speed: 477 mpg  (relative to vehicle)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Certified as “safe” by the CRATER micro-meteorite model.</a:t>
            </a:r>
          </a:p>
          <a:p>
            <a:pPr lvl="1"/>
            <a:r>
              <a:rPr lang="en-US" dirty="0" smtClean="0"/>
              <a:t>A experiment in CRATER’s  DB:</a:t>
            </a:r>
          </a:p>
          <a:p>
            <a:pPr lvl="2"/>
            <a:r>
              <a:rPr lang="en-US" dirty="0" smtClean="0"/>
              <a:t>Size: 3cm</a:t>
            </a:r>
            <a:r>
              <a:rPr lang="en-US" baseline="30000" dirty="0" smtClean="0"/>
              <a:t>3</a:t>
            </a:r>
          </a:p>
          <a:p>
            <a:pPr lvl="2"/>
            <a:r>
              <a:rPr lang="en-US" dirty="0" smtClean="0"/>
              <a:t>Speed: under 100 mpg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Columbia’s crew burns up on re-entry</a:t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r>
              <a:rPr lang="en-US" dirty="0" smtClean="0"/>
              <a:t>Lesson: conclusions should come with a “certification envelope” </a:t>
            </a:r>
          </a:p>
          <a:p>
            <a:pPr lvl="1"/>
            <a:r>
              <a:rPr lang="en-US" dirty="0" smtClean="0"/>
              <a:t>If new tests outside of the envelope of the training set</a:t>
            </a:r>
          </a:p>
          <a:p>
            <a:pPr lvl="1"/>
            <a:r>
              <a:rPr lang="en-US" dirty="0" smtClean="0"/>
              <a:t>Raise an alert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413" y="4535489"/>
            <a:ext cx="3108960" cy="2067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412" y="1499200"/>
            <a:ext cx="3108960" cy="30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84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over storage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Facebook, Google, Netflix </a:t>
            </a:r>
            <a:r>
              <a:rPr lang="en-US" smtClean="0"/>
              <a:t>etc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148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97" y="1461366"/>
            <a:ext cx="5829448" cy="4470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82" y="29527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03618" cy="45259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Increasing use of “discover” software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tools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Systematic errors in the “discover”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b="1" dirty="0"/>
              <a:t>Next gen software tools to reduce those </a:t>
            </a:r>
            <a:r>
              <a:rPr lang="en-US" sz="2400" b="1" dirty="0" smtClean="0"/>
              <a:t>errors</a:t>
            </a:r>
            <a:br>
              <a:rPr lang="en-US" sz="2400" b="1" dirty="0" smtClean="0"/>
            </a:br>
            <a:endParaRPr lang="en-US" sz="2400" b="1" dirty="0"/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Prelim results</a:t>
            </a:r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326097" y="5571981"/>
            <a:ext cx="646546" cy="554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12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5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What is search-based SE?</a:t>
            </a:r>
          </a:p>
          <a:p>
            <a:r>
              <a:rPr lang="en-US" sz="2400" dirty="0" smtClean="0"/>
              <a:t>Why use less CPU for SBSE?</a:t>
            </a:r>
          </a:p>
          <a:p>
            <a:r>
              <a:rPr lang="en-US" sz="2400" dirty="0" smtClean="0"/>
              <a:t>How to use less CPU</a:t>
            </a:r>
          </a:p>
          <a:p>
            <a:pPr lvl="1"/>
            <a:r>
              <a:rPr lang="en-US" sz="2000" dirty="0" smtClean="0"/>
              <a:t>Refactor the optimizer: </a:t>
            </a:r>
          </a:p>
          <a:p>
            <a:pPr lvl="1"/>
            <a:r>
              <a:rPr lang="en-US" sz="2000" dirty="0"/>
              <a:t>A</a:t>
            </a:r>
            <a:r>
              <a:rPr lang="en-US" sz="2000" dirty="0" smtClean="0"/>
              <a:t>dd in some data mining</a:t>
            </a:r>
          </a:p>
          <a:p>
            <a:r>
              <a:rPr lang="en-US" sz="2400" dirty="0" smtClean="0"/>
              <a:t>Experimental results</a:t>
            </a:r>
          </a:p>
          <a:p>
            <a:r>
              <a:rPr lang="en-US" sz="2400" dirty="0" smtClean="0"/>
              <a:t>Related Work</a:t>
            </a:r>
          </a:p>
          <a:p>
            <a:r>
              <a:rPr lang="en-US" sz="2400" dirty="0" smtClean="0"/>
              <a:t>Future work</a:t>
            </a:r>
          </a:p>
          <a:p>
            <a:r>
              <a:rPr lang="en-US" sz="2400" dirty="0" smtClean="0"/>
              <a:t>A challenge question:</a:t>
            </a:r>
          </a:p>
          <a:p>
            <a:pPr lvl="1"/>
            <a:r>
              <a:rPr lang="en-US" sz="2000" dirty="0" smtClean="0"/>
              <a:t>Are we making this too hard?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489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When searching for solutions</a:t>
            </a:r>
            <a:br>
              <a:rPr lang="en-US" dirty="0" smtClean="0"/>
            </a:br>
            <a:r>
              <a:rPr lang="en-US" dirty="0" smtClean="0"/>
              <a:t>“you don’t need all that detail”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345017" y="3586264"/>
            <a:ext cx="2286000" cy="446375"/>
          </a:xfrm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10000"/>
          </a:bodyPr>
          <a:lstStyle/>
          <a:p>
            <a:r>
              <a:rPr lang="en-US" dirty="0"/>
              <a:t>In Theorem proving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345017" y="4126702"/>
            <a:ext cx="2286000" cy="226974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Narrows (</a:t>
            </a:r>
            <a:r>
              <a:rPr lang="en-US" sz="1800" dirty="0" err="1" smtClean="0"/>
              <a:t>Amarel</a:t>
            </a:r>
            <a:r>
              <a:rPr lang="en-US" sz="1800" dirty="0" smtClean="0"/>
              <a:t>, 1986)</a:t>
            </a:r>
          </a:p>
          <a:p>
            <a:r>
              <a:rPr lang="en-US" sz="1800" dirty="0"/>
              <a:t>M</a:t>
            </a:r>
            <a:r>
              <a:rPr lang="en-US" sz="1800" dirty="0" smtClean="0"/>
              <a:t>aster variables (Crawford 1995)</a:t>
            </a:r>
          </a:p>
          <a:p>
            <a:r>
              <a:rPr lang="en-US" sz="1800" dirty="0" smtClean="0"/>
              <a:t>Back doors (Selman 2002). </a:t>
            </a:r>
          </a:p>
          <a:p>
            <a:pPr lvl="1"/>
            <a:endParaRPr lang="en-US" sz="1600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67021" y="3586263"/>
            <a:ext cx="2286000" cy="422862"/>
          </a:xfrm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2500" lnSpcReduction="10000"/>
          </a:bodyPr>
          <a:lstStyle/>
          <a:p>
            <a:r>
              <a:rPr lang="en-US" dirty="0"/>
              <a:t>In Software Eng.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67021" y="4126704"/>
            <a:ext cx="2286000" cy="202282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Saturation in mutation testing </a:t>
            </a:r>
            <a:br>
              <a:rPr lang="en-US" sz="1800" dirty="0" smtClean="0"/>
            </a:br>
            <a:r>
              <a:rPr lang="en-US" sz="1800" dirty="0" smtClean="0"/>
              <a:t>(Budd, 1980 and many others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290" y="1633512"/>
            <a:ext cx="6557245" cy="1777129"/>
          </a:xfrm>
          <a:prstGeom prst="rect">
            <a:avLst/>
          </a:prstGeom>
        </p:spPr>
      </p:pic>
      <p:sp>
        <p:nvSpPr>
          <p:cNvPr id="9" name="Text Placeholder 6"/>
          <p:cNvSpPr txBox="1">
            <a:spLocks/>
          </p:cNvSpPr>
          <p:nvPr/>
        </p:nvSpPr>
        <p:spPr>
          <a:xfrm>
            <a:off x="527760" y="2270050"/>
            <a:ext cx="1479227" cy="639762"/>
          </a:xfrm>
          <a:prstGeom prst="rect">
            <a:avLst/>
          </a:prstGeom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Computer</a:t>
            </a:r>
          </a:p>
          <a:p>
            <a:r>
              <a:rPr lang="en-US" dirty="0" smtClean="0"/>
              <a:t>Graphics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527754" y="3586264"/>
            <a:ext cx="2286000" cy="446375"/>
          </a:xfrm>
          <a:prstGeom prst="rect">
            <a:avLst/>
          </a:prstGeom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</a:t>
            </a:r>
            <a:r>
              <a:rPr lang="en-US" sz="2200" dirty="0"/>
              <a:t>Machine</a:t>
            </a:r>
            <a:r>
              <a:rPr lang="en-US" dirty="0" smtClean="0"/>
              <a:t> learning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7754" y="4126702"/>
            <a:ext cx="2286000" cy="2269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Variable subset selection </a:t>
            </a:r>
            <a:br>
              <a:rPr lang="en-US" sz="1800" dirty="0" smtClean="0"/>
            </a:br>
            <a:r>
              <a:rPr lang="en-US" sz="1800" dirty="0" smtClean="0"/>
              <a:t>(</a:t>
            </a:r>
            <a:r>
              <a:rPr lang="en-US" sz="1800" dirty="0" err="1" smtClean="0"/>
              <a:t>Kohavi</a:t>
            </a:r>
            <a:r>
              <a:rPr lang="en-US" sz="1800" dirty="0" smtClean="0"/>
              <a:t>, 1997)</a:t>
            </a:r>
          </a:p>
          <a:p>
            <a:r>
              <a:rPr lang="en-US" sz="1800" dirty="0" smtClean="0"/>
              <a:t>Instance selection (Chen, 1975)</a:t>
            </a:r>
          </a:p>
          <a:p>
            <a:r>
              <a:rPr lang="en-US" sz="1800" dirty="0" smtClean="0"/>
              <a:t>Active learning</a:t>
            </a:r>
          </a:p>
          <a:p>
            <a:endParaRPr lang="en-US" sz="1800" dirty="0" smtClean="0"/>
          </a:p>
          <a:p>
            <a:pPr lvl="1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294032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5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search-based 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Why use less CPU for SBSE?</a:t>
            </a:r>
          </a:p>
          <a:p>
            <a:r>
              <a:rPr lang="en-US" sz="2400" b="1" dirty="0" smtClean="0">
                <a:solidFill>
                  <a:srgbClr val="9F2021"/>
                </a:solidFill>
              </a:rPr>
              <a:t>How to use less CPU</a:t>
            </a:r>
          </a:p>
          <a:p>
            <a:pPr lvl="1"/>
            <a:r>
              <a:rPr lang="en-US" sz="2000" b="1" dirty="0" smtClean="0">
                <a:solidFill>
                  <a:srgbClr val="9F2021"/>
                </a:solidFill>
              </a:rPr>
              <a:t>Refactor the optimizer: </a:t>
            </a:r>
          </a:p>
          <a:p>
            <a:pPr lvl="1"/>
            <a:r>
              <a:rPr lang="en-US" sz="2000" b="1" dirty="0">
                <a:solidFill>
                  <a:srgbClr val="9F2021"/>
                </a:solidFill>
              </a:rPr>
              <a:t>A</a:t>
            </a:r>
            <a:r>
              <a:rPr lang="en-US" sz="2000" b="1" dirty="0" smtClean="0">
                <a:solidFill>
                  <a:srgbClr val="9F2021"/>
                </a:solidFill>
              </a:rPr>
              <a:t>dd in some data mining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Experimental results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Future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A challenge question: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Are we making this too hard?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49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But before we start….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…. why  that roadmap?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742545" y="-80818"/>
            <a:ext cx="2759364" cy="8081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22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*( 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G      *     ( O(N</a:t>
            </a:r>
            <a:r>
              <a:rPr lang="en-US" baseline="30000" dirty="0" smtClean="0"/>
              <a:t>2</a:t>
            </a:r>
            <a:r>
              <a:rPr lang="en-US" dirty="0" smtClean="0"/>
              <a:t>)    +        E     *  O(1)*N 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014296" y="181554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343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042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(X,Y)= 2 very distant points  in O(2N)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58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(X,Y)= 2 very distant points  in O(2N)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Evaluate only (X,Y)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48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(X,Y)= 2 very distant points  in O(2N)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Evaluate only (X,Y)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If better(X,Y)</a:t>
            </a:r>
          </a:p>
          <a:p>
            <a:r>
              <a:rPr lang="en-US" sz="2000" dirty="0" smtClean="0"/>
              <a:t>If size(cluster) &gt; </a:t>
            </a:r>
            <a:r>
              <a:rPr lang="en-US" sz="2000" dirty="0" err="1" smtClean="0"/>
              <a:t>sqrt</a:t>
            </a:r>
            <a:r>
              <a:rPr lang="en-US" sz="2000" dirty="0" smtClean="0"/>
              <a:t>(N)</a:t>
            </a:r>
          </a:p>
          <a:p>
            <a:pPr lvl="1"/>
            <a:r>
              <a:rPr lang="en-US" sz="2000" dirty="0" smtClean="0"/>
              <a:t>Split, </a:t>
            </a:r>
            <a:r>
              <a:rPr lang="en-US" sz="2000" dirty="0" err="1" smtClean="0"/>
              <a:t>recurse</a:t>
            </a:r>
            <a:r>
              <a:rPr lang="en-US" sz="2000" dirty="0" smtClean="0"/>
              <a:t> on better half</a:t>
            </a:r>
          </a:p>
          <a:p>
            <a:pPr lvl="1"/>
            <a:r>
              <a:rPr lang="en-US" sz="2000" dirty="0" smtClean="0"/>
              <a:t>E.g. cull red</a:t>
            </a:r>
          </a:p>
          <a:p>
            <a:r>
              <a:rPr lang="en-US" sz="2000" dirty="0" smtClean="0"/>
              <a:t>Else, push points  towards X</a:t>
            </a:r>
          </a:p>
          <a:p>
            <a:pPr lvl="1"/>
            <a:r>
              <a:rPr lang="en-US" sz="1800" dirty="0" smtClean="0"/>
              <a:t>E.g. push orange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046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7317942" y="5674796"/>
            <a:ext cx="599610" cy="361304"/>
          </a:xfrm>
          <a:prstGeom prst="straightConnector1">
            <a:avLst/>
          </a:prstGeom>
          <a:ln w="76200" cmpd="sng">
            <a:solidFill>
              <a:srgbClr val="9F202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917552" y="585830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E15737"/>
                </a:solidFill>
              </a:rPr>
              <a:t>Red </a:t>
            </a:r>
            <a:r>
              <a:rPr lang="en-US" dirty="0" smtClean="0">
                <a:solidFill>
                  <a:srgbClr val="000000"/>
                </a:solidFill>
              </a:rPr>
              <a:t>is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culled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(X,Y)= 2 very distant points  in O(2N)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Evaluate only (X,Y)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If better(X,Y)</a:t>
            </a:r>
          </a:p>
          <a:p>
            <a:r>
              <a:rPr lang="en-US" sz="2000" dirty="0" smtClean="0"/>
              <a:t>If size(cluster) &gt; </a:t>
            </a:r>
            <a:r>
              <a:rPr lang="en-US" sz="2000" dirty="0" err="1" smtClean="0"/>
              <a:t>sqrt</a:t>
            </a:r>
            <a:r>
              <a:rPr lang="en-US" sz="2000" dirty="0" smtClean="0"/>
              <a:t>(N)</a:t>
            </a:r>
          </a:p>
          <a:p>
            <a:pPr lvl="1"/>
            <a:r>
              <a:rPr lang="en-US" sz="2000" dirty="0" smtClean="0"/>
              <a:t>Split, </a:t>
            </a:r>
            <a:r>
              <a:rPr lang="en-US" sz="2000" dirty="0" err="1" smtClean="0"/>
              <a:t>recurse</a:t>
            </a:r>
            <a:r>
              <a:rPr lang="en-US" sz="2000" dirty="0" smtClean="0"/>
              <a:t> on better half</a:t>
            </a:r>
          </a:p>
          <a:p>
            <a:pPr lvl="1"/>
            <a:r>
              <a:rPr lang="en-US" sz="2000" dirty="0" smtClean="0"/>
              <a:t>E.g. cull red</a:t>
            </a:r>
          </a:p>
          <a:p>
            <a:r>
              <a:rPr lang="en-US" sz="2000" dirty="0" smtClean="0"/>
              <a:t>Else, push points  towards X</a:t>
            </a:r>
          </a:p>
          <a:p>
            <a:pPr lvl="1"/>
            <a:r>
              <a:rPr lang="en-US" sz="1800" dirty="0" smtClean="0"/>
              <a:t>E.g. push orange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8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86473" y="3120564"/>
            <a:ext cx="191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e.g. </a:t>
            </a:r>
            <a:r>
              <a:rPr lang="en-US" b="1" dirty="0" smtClean="0">
                <a:solidFill>
                  <a:srgbClr val="F0A631"/>
                </a:solidFill>
              </a:rPr>
              <a:t>orange</a:t>
            </a:r>
            <a:r>
              <a:rPr lang="en-US" dirty="0" smtClean="0"/>
              <a:t> points get  pushed </a:t>
            </a:r>
            <a:br>
              <a:rPr lang="en-US" dirty="0" smtClean="0"/>
            </a:br>
            <a:r>
              <a:rPr lang="en-US" dirty="0" smtClean="0"/>
              <a:t>this </a:t>
            </a:r>
            <a:r>
              <a:rPr lang="en-US" dirty="0"/>
              <a:t> </a:t>
            </a:r>
            <a:r>
              <a:rPr lang="en-US" dirty="0" smtClean="0"/>
              <a:t>way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7054614" y="3213100"/>
            <a:ext cx="154192" cy="720552"/>
          </a:xfrm>
          <a:prstGeom prst="straightConnector1">
            <a:avLst/>
          </a:prstGeom>
          <a:ln w="76200" cmpd="sng">
            <a:solidFill>
              <a:srgbClr val="F0A63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7317942" y="5674796"/>
            <a:ext cx="599610" cy="361304"/>
          </a:xfrm>
          <a:prstGeom prst="straightConnector1">
            <a:avLst/>
          </a:prstGeom>
          <a:ln w="76200" cmpd="sng">
            <a:solidFill>
              <a:srgbClr val="9F202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917552" y="585830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E15737"/>
                </a:solidFill>
              </a:rPr>
              <a:t>Red </a:t>
            </a:r>
            <a:r>
              <a:rPr lang="en-US" dirty="0" smtClean="0">
                <a:solidFill>
                  <a:srgbClr val="000000"/>
                </a:solidFill>
              </a:rPr>
              <a:t>is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culled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(X,Y)= 2 very distant points  in O(2N)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Evaluate only (X,Y)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If better(X,Y)</a:t>
            </a:r>
          </a:p>
          <a:p>
            <a:r>
              <a:rPr lang="en-US" sz="2000" dirty="0" smtClean="0"/>
              <a:t>If size(cluster) &gt; </a:t>
            </a:r>
            <a:r>
              <a:rPr lang="en-US" sz="2000" dirty="0" err="1" smtClean="0"/>
              <a:t>sqrt</a:t>
            </a:r>
            <a:r>
              <a:rPr lang="en-US" sz="2000" dirty="0" smtClean="0"/>
              <a:t>(N)</a:t>
            </a:r>
          </a:p>
          <a:p>
            <a:pPr lvl="1"/>
            <a:r>
              <a:rPr lang="en-US" sz="2000" dirty="0" smtClean="0"/>
              <a:t>Split, </a:t>
            </a:r>
            <a:r>
              <a:rPr lang="en-US" sz="2000" dirty="0" err="1" smtClean="0"/>
              <a:t>recurse</a:t>
            </a:r>
            <a:r>
              <a:rPr lang="en-US" sz="2000" dirty="0" smtClean="0"/>
              <a:t> on better half</a:t>
            </a:r>
          </a:p>
          <a:p>
            <a:pPr lvl="1"/>
            <a:r>
              <a:rPr lang="en-US" sz="2000" dirty="0" smtClean="0"/>
              <a:t>E.g. cull red</a:t>
            </a:r>
          </a:p>
          <a:p>
            <a:r>
              <a:rPr lang="en-US" sz="2000" dirty="0" smtClean="0"/>
              <a:t>Else, push points  towards X</a:t>
            </a:r>
          </a:p>
          <a:p>
            <a:pPr lvl="1"/>
            <a:r>
              <a:rPr lang="en-US" sz="1800" dirty="0" smtClean="0"/>
              <a:t>E.g. push orange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24" name="Rectangle 23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8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86473" y="3120564"/>
            <a:ext cx="191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e.g. </a:t>
            </a:r>
            <a:r>
              <a:rPr lang="en-US" b="1" dirty="0" smtClean="0">
                <a:solidFill>
                  <a:srgbClr val="F0A631"/>
                </a:solidFill>
              </a:rPr>
              <a:t>orange</a:t>
            </a:r>
            <a:r>
              <a:rPr lang="en-US" dirty="0" smtClean="0"/>
              <a:t> points get  pushed </a:t>
            </a:r>
            <a:br>
              <a:rPr lang="en-US" dirty="0" smtClean="0"/>
            </a:br>
            <a:r>
              <a:rPr lang="en-US" dirty="0" smtClean="0"/>
              <a:t>this </a:t>
            </a:r>
            <a:r>
              <a:rPr lang="en-US" dirty="0"/>
              <a:t> </a:t>
            </a:r>
            <a:r>
              <a:rPr lang="en-US" dirty="0" smtClean="0"/>
              <a:t>way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7054614" y="3213100"/>
            <a:ext cx="154192" cy="720552"/>
          </a:xfrm>
          <a:prstGeom prst="straightConnector1">
            <a:avLst/>
          </a:prstGeom>
          <a:ln w="76200" cmpd="sng">
            <a:solidFill>
              <a:srgbClr val="F0A63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7317942" y="5674796"/>
            <a:ext cx="599610" cy="361304"/>
          </a:xfrm>
          <a:prstGeom prst="straightConnector1">
            <a:avLst/>
          </a:prstGeom>
          <a:ln w="76200" cmpd="sng">
            <a:solidFill>
              <a:srgbClr val="9F202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589399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 *    (O(N</a:t>
            </a:r>
            <a:r>
              <a:rPr lang="en-US" baseline="300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)    +               E     *        O(1)*N)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660739" y="2895657"/>
            <a:ext cx="18466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917552" y="585830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E15737"/>
                </a:solidFill>
              </a:rPr>
              <a:t>Red </a:t>
            </a:r>
            <a:r>
              <a:rPr lang="en-US" dirty="0" smtClean="0">
                <a:solidFill>
                  <a:srgbClr val="000000"/>
                </a:solidFill>
              </a:rPr>
              <a:t>is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culled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063616" y="2366817"/>
            <a:ext cx="473228" cy="35001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692694" y="2366821"/>
            <a:ext cx="505212" cy="35103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127095" y="2366819"/>
            <a:ext cx="160592" cy="35001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8228905" y="2366822"/>
            <a:ext cx="312992" cy="35001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902162" y="2717858"/>
            <a:ext cx="3943244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g  *  ( O(N)    +        log(  E      *  O(1) * N))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Approximate the space </a:t>
            </a:r>
          </a:p>
          <a:p>
            <a:r>
              <a:rPr lang="en-US" sz="2000" dirty="0"/>
              <a:t>k=2 divisive clustering 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(X,Y)= 2 very distant points  in O(2N)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Evaluate only </a:t>
            </a:r>
            <a:r>
              <a:rPr lang="en-US" sz="2000" dirty="0" smtClean="0"/>
              <a:t>(X</a:t>
            </a:r>
            <a:r>
              <a:rPr lang="en-US" sz="2000" dirty="0"/>
              <a:t>,Y)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If better(X,Y)</a:t>
            </a:r>
          </a:p>
          <a:p>
            <a:r>
              <a:rPr lang="en-US" sz="2000" dirty="0"/>
              <a:t>If size(cluster) &gt; </a:t>
            </a:r>
            <a:r>
              <a:rPr lang="en-US" sz="2000" dirty="0" err="1"/>
              <a:t>sqrt</a:t>
            </a:r>
            <a:r>
              <a:rPr lang="en-US" sz="2000" dirty="0"/>
              <a:t>(N)</a:t>
            </a:r>
          </a:p>
          <a:p>
            <a:pPr lvl="1"/>
            <a:r>
              <a:rPr lang="en-US" sz="2000" dirty="0"/>
              <a:t>Split, </a:t>
            </a:r>
            <a:r>
              <a:rPr lang="en-US" sz="2000" dirty="0" err="1"/>
              <a:t>recurse</a:t>
            </a:r>
            <a:r>
              <a:rPr lang="en-US" sz="2000" dirty="0"/>
              <a:t> on better half</a:t>
            </a:r>
          </a:p>
          <a:p>
            <a:pPr lvl="1"/>
            <a:r>
              <a:rPr lang="en-US" sz="2000" dirty="0"/>
              <a:t>E.g. cull red</a:t>
            </a:r>
          </a:p>
          <a:p>
            <a:r>
              <a:rPr lang="en-US" sz="2000" dirty="0"/>
              <a:t>Else, push points  towards X</a:t>
            </a:r>
          </a:p>
          <a:p>
            <a:pPr lvl="1"/>
            <a:r>
              <a:rPr lang="en-US" sz="1800" dirty="0"/>
              <a:t>E.g. push orange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26" name="Rectangle 25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28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87498" y="-387455"/>
            <a:ext cx="2777349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qb2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52" y="317473"/>
            <a:ext cx="6439221" cy="622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85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58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GALE’s clustering =  fast analog for PCA</a:t>
            </a:r>
            <a:br>
              <a:rPr lang="en-US" dirty="0" smtClean="0"/>
            </a:br>
            <a:r>
              <a:rPr lang="en-US" dirty="0" smtClean="0"/>
              <a:t>(so GALE is a heuristic spectral learner)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475" y="1704946"/>
            <a:ext cx="5874575" cy="4268246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74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930" y="251556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Welcome to </a:t>
            </a:r>
            <a:r>
              <a:rPr lang="en-US" dirty="0" smtClean="0"/>
              <a:t>my </a:t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/>
              <a:t>Minority Report”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765776" y="1985826"/>
            <a:ext cx="5327073" cy="487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For the </a:t>
            </a:r>
            <a:br>
              <a:rPr lang="en-US" sz="2400" dirty="0" smtClean="0"/>
            </a:br>
            <a:r>
              <a:rPr lang="en-US" sz="2400" dirty="0" smtClean="0"/>
              <a:t>“majority” report </a:t>
            </a:r>
          </a:p>
          <a:p>
            <a:r>
              <a:rPr lang="en-US" sz="2400" dirty="0" smtClean="0"/>
              <a:t>E.g. </a:t>
            </a:r>
          </a:p>
          <a:p>
            <a:pPr lvl="1"/>
            <a:r>
              <a:rPr lang="en-US" sz="2000" dirty="0" err="1" smtClean="0"/>
              <a:t>Basili</a:t>
            </a:r>
            <a:r>
              <a:rPr lang="en-US" sz="2000" dirty="0" smtClean="0"/>
              <a:t>: </a:t>
            </a:r>
            <a:r>
              <a:rPr lang="en-US" sz="2000" dirty="0" smtClean="0">
                <a:hlinkClick r:id="rId3"/>
              </a:rPr>
              <a:t>http://goo.gl/iokyyn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(how to build and share conclusions?)</a:t>
            </a:r>
          </a:p>
          <a:p>
            <a:pPr lvl="1"/>
            <a:r>
              <a:rPr lang="en-US" sz="2000" dirty="0" smtClean="0"/>
              <a:t>Boehm: </a:t>
            </a:r>
            <a:r>
              <a:rPr lang="en-US" sz="2000" dirty="0" smtClean="0">
                <a:hlinkClick r:id="rId4"/>
              </a:rPr>
              <a:t>http://goo.gl/QDzuTU</a:t>
            </a:r>
            <a:r>
              <a:rPr lang="en-US" sz="2000" dirty="0" smtClean="0"/>
              <a:t>  </a:t>
            </a:r>
            <a:br>
              <a:rPr lang="en-US" sz="2000" dirty="0" smtClean="0"/>
            </a:br>
            <a:r>
              <a:rPr lang="en-US" sz="2000" dirty="0" smtClean="0"/>
              <a:t>(what trends did we miss?)</a:t>
            </a:r>
          </a:p>
          <a:p>
            <a:pPr lvl="1"/>
            <a:r>
              <a:rPr lang="en-US" sz="2000" dirty="0" err="1" smtClean="0"/>
              <a:t>Broy</a:t>
            </a:r>
            <a:r>
              <a:rPr lang="en-US" sz="2000" dirty="0" smtClean="0"/>
              <a:t>:  </a:t>
            </a:r>
            <a:r>
              <a:rPr lang="en-US" sz="2000" dirty="0" smtClean="0">
                <a:hlinkClick r:id="rId5"/>
              </a:rPr>
              <a:t>http://goo.gl/r04cpx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(SE needs extensive domain models)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400" dirty="0"/>
              <a:t>F</a:t>
            </a:r>
            <a:r>
              <a:rPr lang="en-US" sz="2400" dirty="0" smtClean="0"/>
              <a:t>or another perspective, </a:t>
            </a:r>
          </a:p>
          <a:p>
            <a:pPr lvl="1"/>
            <a:r>
              <a:rPr lang="en-US" sz="2000" dirty="0" smtClean="0"/>
              <a:t>Please stay in your seat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800" y="1858818"/>
            <a:ext cx="2847879" cy="42718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3454" y="44861"/>
            <a:ext cx="2034021" cy="307022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5992097" y="1916557"/>
            <a:ext cx="958273" cy="415636"/>
          </a:xfrm>
          <a:prstGeom prst="straightConnector1">
            <a:avLst/>
          </a:prstGeom>
          <a:ln w="76200" cmpd="sng">
            <a:solidFill>
              <a:srgbClr val="9F202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612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5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7F7F7F"/>
                </a:solidFill>
              </a:rPr>
              <a:t>What is search-based SE?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Why use less CPU for SBSE?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How to use less CPU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Refactor the </a:t>
            </a:r>
            <a:r>
              <a:rPr lang="en-US" sz="2000" dirty="0" smtClean="0">
                <a:solidFill>
                  <a:srgbClr val="7F7F7F"/>
                </a:solidFill>
              </a:rPr>
              <a:t>optimizer: </a:t>
            </a:r>
          </a:p>
          <a:p>
            <a:pPr lvl="1"/>
            <a:r>
              <a:rPr lang="en-US" sz="2000" dirty="0">
                <a:solidFill>
                  <a:srgbClr val="7F7F7F"/>
                </a:solidFill>
              </a:rPr>
              <a:t>A</a:t>
            </a:r>
            <a:r>
              <a:rPr lang="en-US" sz="2000" dirty="0" smtClean="0">
                <a:solidFill>
                  <a:srgbClr val="7F7F7F"/>
                </a:solidFill>
              </a:rPr>
              <a:t>dd in some data mining</a:t>
            </a:r>
          </a:p>
          <a:p>
            <a:r>
              <a:rPr lang="en-US" sz="2400" b="1" dirty="0" smtClean="0">
                <a:solidFill>
                  <a:srgbClr val="9F2021"/>
                </a:solidFill>
              </a:rPr>
              <a:t>Experimental results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Future work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A challenge question: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Are we making this too hard?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883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models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Benchmark suites (small)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211508"/>
            <a:ext cx="4040188" cy="395128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usual suspects: </a:t>
            </a:r>
            <a:r>
              <a:rPr lang="en-US" sz="2000" dirty="0" smtClean="0">
                <a:hlinkClick r:id="rId2"/>
              </a:rPr>
              <a:t>goo.gl/FTyhkJ</a:t>
            </a:r>
            <a:r>
              <a:rPr lang="en-US" sz="2000" dirty="0" smtClean="0"/>
              <a:t> </a:t>
            </a:r>
          </a:p>
          <a:p>
            <a:pPr lvl="1"/>
            <a:r>
              <a:rPr lang="en-US" sz="1800" dirty="0" smtClean="0"/>
              <a:t>2-3 line equations</a:t>
            </a:r>
          </a:p>
          <a:p>
            <a:pPr lvl="1"/>
            <a:r>
              <a:rPr lang="en-US" sz="1800" dirty="0" smtClean="0"/>
              <a:t>Fonseca, Schaffer,  </a:t>
            </a:r>
            <a:r>
              <a:rPr lang="en-US" sz="1800" dirty="0" err="1" smtClean="0"/>
              <a:t>woBar</a:t>
            </a:r>
            <a:r>
              <a:rPr lang="en-US" sz="1800" dirty="0" smtClean="0"/>
              <a:t>. </a:t>
            </a:r>
            <a:r>
              <a:rPr lang="en-US" sz="1800" dirty="0" err="1" smtClean="0"/>
              <a:t>Golinski</a:t>
            </a:r>
            <a:r>
              <a:rPr lang="en-US" sz="1800" dirty="0" smtClean="0"/>
              <a:t>, 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Also, from </a:t>
            </a:r>
            <a:r>
              <a:rPr lang="en-US" sz="2000" dirty="0" smtClean="0">
                <a:hlinkClick r:id="rId3"/>
              </a:rPr>
              <a:t>goo.gl/w98wxu</a:t>
            </a:r>
            <a:endParaRPr lang="en-US" sz="2000" dirty="0" smtClean="0"/>
          </a:p>
          <a:p>
            <a:pPr lvl="1"/>
            <a:r>
              <a:rPr lang="en-US" sz="1800" dirty="0" smtClean="0"/>
              <a:t>The ZDT suite :  </a:t>
            </a:r>
          </a:p>
          <a:p>
            <a:pPr lvl="1"/>
            <a:r>
              <a:rPr lang="en-US" sz="1800" dirty="0" smtClean="0"/>
              <a:t>The	 DTLZ  suite</a:t>
            </a:r>
            <a:endParaRPr lang="en-US" sz="1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SE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211511"/>
            <a:ext cx="4041775" cy="448011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On-line at: </a:t>
            </a:r>
            <a:r>
              <a:rPr lang="en-US" dirty="0" smtClean="0">
                <a:hlinkClick r:id="rId4"/>
              </a:rPr>
              <a:t>goo.gl/nv2AVK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XOMO: </a:t>
            </a:r>
            <a:r>
              <a:rPr lang="en-US" dirty="0" smtClean="0">
                <a:hlinkClick r:id="rId5"/>
              </a:rPr>
              <a:t>goo.gl/tY4nLu</a:t>
            </a:r>
            <a:r>
              <a:rPr lang="en-US" dirty="0" smtClean="0"/>
              <a:t>  COCOMO software effort estimator + defect prediction + risk advisor 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POM3: </a:t>
            </a:r>
            <a:r>
              <a:rPr lang="en-US" dirty="0" smtClean="0">
                <a:hlinkClick r:id="rId6"/>
              </a:rPr>
              <a:t>goo.gl/RMxWC</a:t>
            </a:r>
            <a:r>
              <a:rPr lang="en-US" dirty="0" smtClean="0"/>
              <a:t> Agile teams prioritizing tasks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asks costs and utility may subsequently change</a:t>
            </a:r>
          </a:p>
          <a:p>
            <a:pPr lvl="2"/>
            <a:r>
              <a:rPr lang="en-US" dirty="0" smtClean="0"/>
              <a:t>Teams depend on products from other teams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Internal NASA models:</a:t>
            </a:r>
          </a:p>
          <a:p>
            <a:pPr lvl="1"/>
            <a:r>
              <a:rPr lang="en-US" dirty="0" smtClean="0"/>
              <a:t>CDA: </a:t>
            </a:r>
            <a:r>
              <a:rPr lang="en-US" dirty="0"/>
              <a:t> </a:t>
            </a:r>
            <a:r>
              <a:rPr lang="en-US" dirty="0" smtClean="0">
                <a:hlinkClick r:id="rId7"/>
              </a:rPr>
              <a:t>goo.gl/wLVrYA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NASA’s requirements models for human avionics</a:t>
            </a:r>
          </a:p>
        </p:txBody>
      </p:sp>
    </p:spTree>
    <p:extLst>
      <p:ext uri="{BB962C8B-B14F-4D97-AF65-F5344CB8AC3E}">
        <p14:creationId xmlns:p14="http://schemas.microsoft.com/office/powerpoint/2010/main" val="3780616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algorithms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What we used (in paper)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211508"/>
            <a:ext cx="4040188" cy="395128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NSGA-II </a:t>
            </a:r>
            <a:r>
              <a:rPr lang="en-US" sz="2200" dirty="0" smtClean="0"/>
              <a:t>(of course)</a:t>
            </a:r>
          </a:p>
          <a:p>
            <a:pPr marL="457200" lvl="1" indent="0">
              <a:buNone/>
            </a:pPr>
            <a:endParaRPr lang="en-US" sz="2200" dirty="0" smtClean="0"/>
          </a:p>
          <a:p>
            <a:r>
              <a:rPr lang="en-US" dirty="0" smtClean="0"/>
              <a:t>SPEA2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Selected from </a:t>
            </a:r>
            <a:r>
              <a:rPr lang="en-US" dirty="0" err="1" smtClean="0"/>
              <a:t>Sayyad</a:t>
            </a:r>
            <a:r>
              <a:rPr lang="en-US" dirty="0" smtClean="0"/>
              <a:t> et </a:t>
            </a:r>
            <a:r>
              <a:rPr lang="en-US" dirty="0" err="1" smtClean="0"/>
              <a:t>al’s</a:t>
            </a:r>
            <a:r>
              <a:rPr lang="en-US" dirty="0" smtClean="0"/>
              <a:t> ICSE’13 survey of “usually used MOEAs in SE”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Not IBEA:</a:t>
            </a:r>
          </a:p>
          <a:p>
            <a:pPr lvl="1"/>
            <a:r>
              <a:rPr lang="en-US" dirty="0" smtClean="0"/>
              <a:t>BTW, I don</a:t>
            </a:r>
            <a:r>
              <a:rPr lang="fr-FR" dirty="0" smtClean="0"/>
              <a:t>’</a:t>
            </a:r>
            <a:r>
              <a:rPr lang="en-US" dirty="0" smtClean="0"/>
              <a:t>t like IBEA, just its continuous domination function</a:t>
            </a:r>
          </a:p>
          <a:p>
            <a:pPr lvl="1"/>
            <a:r>
              <a:rPr lang="en-US" dirty="0" smtClean="0"/>
              <a:t>Used in GALE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Since paper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211511"/>
            <a:ext cx="4041775" cy="4480117"/>
          </a:xfrm>
        </p:spPr>
        <p:txBody>
          <a:bodyPr>
            <a:normAutofit/>
          </a:bodyPr>
          <a:lstStyle/>
          <a:p>
            <a:r>
              <a:rPr lang="en-US" dirty="0" smtClean="0"/>
              <a:t>Differential evolution</a:t>
            </a:r>
          </a:p>
          <a:p>
            <a:r>
              <a:rPr lang="en-US" dirty="0" smtClean="0"/>
              <a:t>MOEA/D</a:t>
            </a:r>
          </a:p>
          <a:p>
            <a:r>
              <a:rPr lang="en-US" dirty="0" smtClean="0"/>
              <a:t>?NSGA III</a:t>
            </a:r>
          </a:p>
          <a:p>
            <a:pPr lvl="1"/>
            <a:r>
              <a:rPr lang="en-US" sz="2400" dirty="0" smtClean="0"/>
              <a:t>Some quirky “bunching problems”</a:t>
            </a:r>
          </a:p>
        </p:txBody>
      </p:sp>
    </p:spTree>
    <p:extLst>
      <p:ext uri="{BB962C8B-B14F-4D97-AF65-F5344CB8AC3E}">
        <p14:creationId xmlns:p14="http://schemas.microsoft.com/office/powerpoint/2010/main" val="1649255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39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GALE: </a:t>
            </a:r>
            <a:r>
              <a:rPr lang="en-US" u="sng" dirty="0" smtClean="0"/>
              <a:t>one of the best</a:t>
            </a:r>
            <a:r>
              <a:rPr lang="en-US" dirty="0" smtClean="0"/>
              <a:t>, far </a:t>
            </a:r>
            <a:r>
              <a:rPr lang="en-US" dirty="0"/>
              <a:t>f</a:t>
            </a:r>
            <a:r>
              <a:rPr lang="en-US" dirty="0" smtClean="0"/>
              <a:t>ewer </a:t>
            </a:r>
            <a:r>
              <a:rPr lang="en-US" u="sng" dirty="0" err="1" smtClean="0"/>
              <a:t>evals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02" y="1865144"/>
            <a:ext cx="4644274" cy="3943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537" y="5875659"/>
            <a:ext cx="442253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Gray: stats tests: as good as the best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652" y="1857161"/>
            <a:ext cx="3347658" cy="451169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728065" y="1199343"/>
            <a:ext cx="587945" cy="65781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396837" y="1199343"/>
            <a:ext cx="1340513" cy="65781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781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811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For small models, not much slower</a:t>
            </a:r>
            <a:br>
              <a:rPr lang="en-US" dirty="0" smtClean="0"/>
            </a:br>
            <a:r>
              <a:rPr lang="en-US" dirty="0" smtClean="0"/>
              <a:t>For big models, 100 times faster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986" y="1661255"/>
            <a:ext cx="2998675" cy="4373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03" y="1686280"/>
            <a:ext cx="3199291" cy="4373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806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 big models, GALE does very well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587" y="1269419"/>
            <a:ext cx="5564674" cy="50635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946" y="1856071"/>
            <a:ext cx="24791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000" dirty="0" smtClean="0"/>
              <a:t>NASA’s requirements models for human avionics</a:t>
            </a:r>
          </a:p>
          <a:p>
            <a:pPr marL="0" lvl="2"/>
            <a:endParaRPr lang="en-US" sz="2000" dirty="0"/>
          </a:p>
          <a:p>
            <a:pPr marL="0" lvl="2"/>
            <a:r>
              <a:rPr lang="en-US" sz="2000" dirty="0" smtClean="0"/>
              <a:t>• GALE: 4 </a:t>
            </a:r>
            <a:r>
              <a:rPr lang="en-US" sz="2000" dirty="0" err="1" smtClean="0"/>
              <a:t>mins</a:t>
            </a:r>
            <a:endParaRPr lang="en-US" sz="2000" dirty="0" smtClean="0"/>
          </a:p>
          <a:p>
            <a:pPr marL="0" lvl="2"/>
            <a:r>
              <a:rPr lang="en-US" sz="2000" dirty="0" smtClean="0"/>
              <a:t>• NSGA-II:  8 hours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40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DTLZ1:from 2 to 8 goals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" y="1405880"/>
            <a:ext cx="9144000" cy="4929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088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5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search-based 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Why use less CPU for SBSE?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to use less CPU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Refactor the optimizer: </a:t>
            </a:r>
          </a:p>
          <a:p>
            <a:pPr lvl="1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dd in some data mining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Experimental results</a:t>
            </a:r>
          </a:p>
          <a:p>
            <a:r>
              <a:rPr lang="en-US" sz="2400" b="1" dirty="0" smtClean="0">
                <a:solidFill>
                  <a:srgbClr val="9F2021"/>
                </a:solidFill>
              </a:rPr>
              <a:t>Related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Future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A challenge question: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Are we making this too hard?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441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Related work (more)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700" dirty="0" smtClean="0"/>
              <a:t>Active learning [8]</a:t>
            </a:r>
          </a:p>
          <a:p>
            <a:pPr lvl="1"/>
            <a:r>
              <a:rPr lang="en-US" sz="2300" dirty="0" smtClean="0"/>
              <a:t>Don</a:t>
            </a:r>
            <a:r>
              <a:rPr lang="fr-FR" sz="2300" dirty="0" smtClean="0"/>
              <a:t>’</a:t>
            </a:r>
            <a:r>
              <a:rPr lang="en-US" sz="2300" dirty="0" smtClean="0"/>
              <a:t>t evaluate all, </a:t>
            </a:r>
          </a:p>
          <a:p>
            <a:pPr lvl="1"/>
            <a:r>
              <a:rPr lang="en-US" sz="2300" dirty="0" smtClean="0"/>
              <a:t>Just the most interesting</a:t>
            </a:r>
          </a:p>
          <a:p>
            <a:endParaRPr lang="en-US" sz="2700" dirty="0" smtClean="0"/>
          </a:p>
          <a:p>
            <a:r>
              <a:rPr lang="en-US" sz="2700" dirty="0" err="1" smtClean="0"/>
              <a:t>Kamvar</a:t>
            </a:r>
            <a:r>
              <a:rPr lang="en-US" sz="2700" dirty="0" smtClean="0"/>
              <a:t> et al. 2003 [33]</a:t>
            </a:r>
          </a:p>
          <a:p>
            <a:pPr lvl="1"/>
            <a:r>
              <a:rPr lang="en-US" sz="2300" dirty="0" smtClean="0"/>
              <a:t>Spectral learning</a:t>
            </a:r>
          </a:p>
          <a:p>
            <a:pPr lvl="1"/>
            <a:endParaRPr lang="en-US" sz="2300" dirty="0" smtClean="0"/>
          </a:p>
          <a:p>
            <a:r>
              <a:rPr lang="en-US" sz="2700" dirty="0" err="1" smtClean="0"/>
              <a:t>Boley</a:t>
            </a:r>
            <a:r>
              <a:rPr lang="en-US" sz="2700" dirty="0" smtClean="0"/>
              <a:t> , PDDP 1998 [34]</a:t>
            </a:r>
            <a:endParaRPr lang="en-US" sz="2700" dirty="0"/>
          </a:p>
          <a:p>
            <a:pPr lvl="1"/>
            <a:r>
              <a:rPr lang="en-US" sz="2300" dirty="0"/>
              <a:t>Classification, recursive descent on PCA component</a:t>
            </a:r>
          </a:p>
          <a:p>
            <a:pPr lvl="1"/>
            <a:r>
              <a:rPr lang="en-US" sz="2300" dirty="0"/>
              <a:t>O(N</a:t>
            </a:r>
            <a:r>
              <a:rPr lang="en-US" sz="2300" baseline="30000" dirty="0"/>
              <a:t>2</a:t>
            </a:r>
            <a:r>
              <a:rPr lang="en-US" sz="2300" dirty="0"/>
              <a:t>), not O(N)</a:t>
            </a:r>
          </a:p>
          <a:p>
            <a:pPr marL="457200" lvl="1" indent="0">
              <a:buNone/>
            </a:pPr>
            <a:endParaRPr lang="en-US" sz="2300" dirty="0"/>
          </a:p>
          <a:p>
            <a:pPr>
              <a:lnSpc>
                <a:spcPct val="80000"/>
              </a:lnSpc>
            </a:pPr>
            <a:endParaRPr lang="en-US" sz="27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700" dirty="0"/>
              <a:t>SPEA2, NSGA-II, PSO, DE, MOEA/D, </a:t>
            </a:r>
            <a:r>
              <a:rPr lang="en-US" sz="2700" dirty="0" err="1"/>
              <a:t>Tabu</a:t>
            </a:r>
            <a:r>
              <a:rPr lang="en-US" sz="2700" dirty="0"/>
              <a:t>..</a:t>
            </a:r>
          </a:p>
          <a:p>
            <a:pPr lvl="1"/>
            <a:r>
              <a:rPr lang="en-US" sz="2700" dirty="0"/>
              <a:t>All O(N) evaluations</a:t>
            </a:r>
          </a:p>
          <a:p>
            <a:pPr>
              <a:lnSpc>
                <a:spcPct val="80000"/>
              </a:lnSpc>
            </a:pPr>
            <a:endParaRPr lang="en-US" sz="2700" dirty="0" smtClean="0"/>
          </a:p>
          <a:p>
            <a:pPr>
              <a:lnSpc>
                <a:spcPct val="80000"/>
              </a:lnSpc>
            </a:pPr>
            <a:r>
              <a:rPr lang="en-US" sz="2700" dirty="0" smtClean="0"/>
              <a:t>Various </a:t>
            </a:r>
            <a:r>
              <a:rPr lang="en-US" sz="2700" dirty="0"/>
              <a:t>local search methods (</a:t>
            </a:r>
            <a:r>
              <a:rPr lang="en-US" sz="2700" dirty="0" err="1"/>
              <a:t>Peng</a:t>
            </a:r>
            <a:r>
              <a:rPr lang="en-US" sz="2700" dirty="0"/>
              <a:t> [40])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None known in SE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None boasting GALE’s reduced runtimes</a:t>
            </a:r>
          </a:p>
          <a:p>
            <a:pPr>
              <a:lnSpc>
                <a:spcPct val="80000"/>
              </a:lnSpc>
            </a:pPr>
            <a:endParaRPr lang="en-US" sz="2700" dirty="0"/>
          </a:p>
          <a:p>
            <a:pPr>
              <a:lnSpc>
                <a:spcPct val="80000"/>
              </a:lnSpc>
            </a:pPr>
            <a:r>
              <a:rPr lang="en-US" sz="2700" dirty="0"/>
              <a:t>Response surface methods </a:t>
            </a:r>
            <a:r>
              <a:rPr lang="en-US" sz="2700" dirty="0" err="1"/>
              <a:t>Zuluaga</a:t>
            </a:r>
            <a:r>
              <a:rPr lang="en-US" sz="2700" dirty="0"/>
              <a:t> [8]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Parametric assumptions about Pareto frontier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Active learning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4986" y="1835988"/>
            <a:ext cx="767948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96442" y="576159"/>
            <a:ext cx="1575071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[X] = reference</a:t>
            </a:r>
          </a:p>
          <a:p>
            <a:r>
              <a:rPr lang="en-US" dirty="0"/>
              <a:t> </a:t>
            </a:r>
            <a:r>
              <a:rPr lang="en-US" dirty="0" smtClean="0"/>
              <a:t>        in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96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5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search-based 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Why use less CPU SBSE?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to use less CPU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Refactor the optimizer: </a:t>
            </a:r>
          </a:p>
          <a:p>
            <a:pPr lvl="1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dd in some data mining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Experimental results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sz="2400" b="1" dirty="0" smtClean="0">
                <a:solidFill>
                  <a:srgbClr val="9F2021"/>
                </a:solidFill>
              </a:rPr>
              <a:t>Future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A challenge question: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Are we making this too hard?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414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Software engineering researchers just studying software is like astronomers just studying telescopes.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43" y="1812637"/>
            <a:ext cx="6746872" cy="3174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6343" y="5249815"/>
            <a:ext cx="6776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After we grind the lenses, we should look through the scope.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After we build the software, we see how people are using 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252652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417641"/>
            <a:ext cx="4040188" cy="639762"/>
          </a:xfrm>
          <a:solidFill>
            <a:srgbClr val="9F2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More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2233666"/>
            <a:ext cx="4040188" cy="3951288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Siegmund</a:t>
            </a:r>
            <a:r>
              <a:rPr lang="en-US" dirty="0" smtClean="0"/>
              <a:t> &amp; </a:t>
            </a:r>
            <a:r>
              <a:rPr lang="en-US" dirty="0" err="1" smtClean="0"/>
              <a:t>Apel’s</a:t>
            </a:r>
            <a:r>
              <a:rPr lang="en-US" dirty="0" smtClean="0"/>
              <a:t> runtime configuration models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Rungta’s</a:t>
            </a:r>
            <a:r>
              <a:rPr lang="en-US" dirty="0" smtClean="0"/>
              <a:t> NASA models of space pilots flying MARS missions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100s of </a:t>
            </a:r>
            <a:r>
              <a:rPr lang="en-US" dirty="0" err="1" smtClean="0"/>
              <a:t>Horkoff’s</a:t>
            </a:r>
            <a:r>
              <a:rPr lang="en-US" dirty="0" smtClean="0"/>
              <a:t> </a:t>
            </a:r>
            <a:r>
              <a:rPr lang="en-US" dirty="0" err="1" smtClean="0"/>
              <a:t>softgoal</a:t>
            </a:r>
            <a:r>
              <a:rPr lang="en-US" dirty="0" smtClean="0"/>
              <a:t> models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Software product lines</a:t>
            </a:r>
          </a:p>
          <a:p>
            <a:pPr lvl="1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31" y="1417641"/>
            <a:ext cx="4041775" cy="639762"/>
          </a:xfrm>
          <a:solidFill>
            <a:srgbClr val="9F2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More </a:t>
            </a:r>
            <a:r>
              <a:rPr lang="en-US" dirty="0"/>
              <a:t>T</a:t>
            </a:r>
            <a:r>
              <a:rPr lang="en-US" dirty="0" smtClean="0"/>
              <a:t>ool </a:t>
            </a:r>
            <a:r>
              <a:rPr lang="en-US" dirty="0"/>
              <a:t>B</a:t>
            </a:r>
            <a:r>
              <a:rPr lang="en-US" dirty="0" smtClean="0"/>
              <a:t>uilding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45031" y="2233666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Explanation systems</a:t>
            </a:r>
          </a:p>
          <a:p>
            <a:pPr lvl="1"/>
            <a:r>
              <a:rPr lang="en-US" dirty="0"/>
              <a:t>Complex MOEA tasks solved by reflecting on only a few dozen examples</a:t>
            </a:r>
          </a:p>
          <a:p>
            <a:pPr lvl="1"/>
            <a:r>
              <a:rPr lang="en-US" dirty="0"/>
              <a:t>Human in the loop guidance for the </a:t>
            </a:r>
            <a:r>
              <a:rPr lang="en-US" dirty="0" smtClean="0"/>
              <a:t>inference?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There remains one loophole GALE did not exploit</a:t>
            </a:r>
            <a:endParaRPr lang="en-US" dirty="0"/>
          </a:p>
          <a:p>
            <a:pPr lvl="1"/>
            <a:r>
              <a:rPr lang="en-US" dirty="0" smtClean="0"/>
              <a:t>So after GALE </a:t>
            </a:r>
            <a:r>
              <a:rPr lang="en-US" dirty="0"/>
              <a:t>comes </a:t>
            </a:r>
            <a:r>
              <a:rPr lang="en-US" dirty="0" smtClean="0"/>
              <a:t>STORM,</a:t>
            </a:r>
          </a:p>
          <a:p>
            <a:pPr lvl="1"/>
            <a:r>
              <a:rPr lang="en-US" dirty="0" smtClean="0"/>
              <a:t>Work in progress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9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5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search-based 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Why use less CPU for SBSE?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to use less CPU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Refactor the optimizer: </a:t>
            </a:r>
          </a:p>
          <a:p>
            <a:pPr lvl="1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dd in some data mining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Experimental results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Future work</a:t>
            </a:r>
          </a:p>
          <a:p>
            <a:r>
              <a:rPr lang="en-US" sz="2400" b="1" dirty="0" smtClean="0">
                <a:solidFill>
                  <a:srgbClr val="9F2021"/>
                </a:solidFill>
              </a:rPr>
              <a:t>A challenge question:</a:t>
            </a:r>
          </a:p>
          <a:p>
            <a:pPr lvl="1"/>
            <a:r>
              <a:rPr lang="en-US" sz="2000" b="1" dirty="0" smtClean="0">
                <a:solidFill>
                  <a:srgbClr val="9F2021"/>
                </a:solidFill>
              </a:rPr>
              <a:t>Are we making this too hard?</a:t>
            </a:r>
            <a:endParaRPr lang="en-US" sz="2000" b="1" dirty="0">
              <a:solidFill>
                <a:srgbClr val="9F202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04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6119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1" y="439253"/>
            <a:ext cx="8148965" cy="61117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05" y="439251"/>
            <a:ext cx="8148962" cy="611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58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629"/>
            <a:ext cx="8229600" cy="1143000"/>
          </a:xfrm>
        </p:spPr>
        <p:txBody>
          <a:bodyPr/>
          <a:lstStyle/>
          <a:p>
            <a:r>
              <a:rPr lang="en-US" dirty="0" smtClean="0"/>
              <a:t>GALE’s dangerous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080" y="1138136"/>
            <a:ext cx="8679480" cy="5200721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000" dirty="0" smtClean="0"/>
              <a:t>Simple approximations exist for seemingly complex problems.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Researchers jump to the</a:t>
            </a:r>
            <a:br>
              <a:rPr lang="en-US" sz="2000" dirty="0" smtClean="0"/>
            </a:br>
            <a:r>
              <a:rPr lang="en-US" sz="2000" dirty="0" smtClean="0"/>
              <a:t>complex </a:t>
            </a:r>
            <a:r>
              <a:rPr lang="en-US" sz="2000" dirty="0"/>
              <a:t> </a:t>
            </a:r>
            <a:r>
              <a:rPr lang="en-US" sz="2000" dirty="0" smtClean="0"/>
              <a:t>before exploring </a:t>
            </a:r>
            <a:br>
              <a:rPr lang="en-US" sz="2000" dirty="0" smtClean="0"/>
            </a:br>
            <a:r>
              <a:rPr lang="en-US" sz="2000" dirty="0" smtClean="0"/>
              <a:t>the simpler.</a:t>
            </a:r>
            <a:br>
              <a:rPr lang="en-US" sz="2000" dirty="0" smtClean="0"/>
            </a:b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Test supposedly sophisticated </a:t>
            </a:r>
            <a:br>
              <a:rPr lang="en-US" sz="2000" dirty="0" smtClean="0"/>
            </a:br>
            <a:r>
              <a:rPr lang="en-US" sz="2000" dirty="0" err="1" smtClean="0"/>
              <a:t>vs</a:t>
            </a:r>
            <a:r>
              <a:rPr lang="en-US" sz="2000" dirty="0"/>
              <a:t> </a:t>
            </a:r>
            <a:r>
              <a:rPr lang="en-US" sz="2000" dirty="0" smtClean="0"/>
              <a:t>simpler alternates (the </a:t>
            </a:r>
            <a:br>
              <a:rPr lang="en-US" sz="2000" dirty="0" smtClean="0"/>
            </a:br>
            <a:r>
              <a:rPr lang="en-US" sz="2000" dirty="0" smtClean="0"/>
              <a:t>straw man).</a:t>
            </a:r>
            <a:br>
              <a:rPr lang="en-US" sz="2000" dirty="0" smtClean="0"/>
            </a:b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My career: “my straw</a:t>
            </a:r>
            <a:br>
              <a:rPr lang="en-US" sz="2000" dirty="0" smtClean="0"/>
            </a:br>
            <a:r>
              <a:rPr lang="en-US" sz="2000" dirty="0" smtClean="0"/>
              <a:t> don’t burn”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28" y="1344279"/>
            <a:ext cx="7412129" cy="2008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790" y="3433356"/>
            <a:ext cx="5133474" cy="341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94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6119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1" y="439253"/>
            <a:ext cx="8148965" cy="61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4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66" y="655226"/>
            <a:ext cx="7761188" cy="45774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63386" y="5699449"/>
            <a:ext cx="34044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9F2021"/>
                </a:solidFill>
              </a:rPr>
              <a:t>Slides:         </a:t>
            </a:r>
            <a:r>
              <a:rPr lang="en-US" sz="2000" b="1" dirty="0" err="1" smtClean="0">
                <a:solidFill>
                  <a:srgbClr val="9F2021"/>
                </a:solidFill>
              </a:rPr>
              <a:t>tiny.cc</a:t>
            </a:r>
            <a:r>
              <a:rPr lang="en-US" sz="2000" b="1" dirty="0">
                <a:solidFill>
                  <a:srgbClr val="9F2021"/>
                </a:solidFill>
              </a:rPr>
              <a:t>/</a:t>
            </a:r>
            <a:r>
              <a:rPr lang="en-US" sz="2000" b="1" dirty="0" smtClean="0">
                <a:solidFill>
                  <a:srgbClr val="9F2021"/>
                </a:solidFill>
              </a:rPr>
              <a:t>gale15</a:t>
            </a:r>
          </a:p>
          <a:p>
            <a:r>
              <a:rPr lang="en-US" sz="2000" b="1" dirty="0" smtClean="0">
                <a:solidFill>
                  <a:srgbClr val="9F2021"/>
                </a:solidFill>
              </a:rPr>
              <a:t>Software:   </a:t>
            </a:r>
            <a:r>
              <a:rPr lang="en-US" sz="2000" b="1" dirty="0" err="1" smtClean="0">
                <a:solidFill>
                  <a:srgbClr val="9F2021"/>
                </a:solidFill>
              </a:rPr>
              <a:t>tiny.cc</a:t>
            </a:r>
            <a:r>
              <a:rPr lang="en-US" sz="2000" b="1" dirty="0">
                <a:solidFill>
                  <a:srgbClr val="9F2021"/>
                </a:solidFill>
              </a:rPr>
              <a:t>/gale15code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69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tools for “citizen scientists”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76255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cience has </a:t>
            </a:r>
            <a:r>
              <a:rPr lang="en-US" dirty="0"/>
              <a:t>escaped the </a:t>
            </a:r>
            <a:r>
              <a:rPr lang="en-US" dirty="0" smtClean="0"/>
              <a:t>lab and </a:t>
            </a:r>
            <a:r>
              <a:rPr lang="en-US" dirty="0"/>
              <a:t>is roaming free in the world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People use </a:t>
            </a:r>
            <a:r>
              <a:rPr lang="en-US" dirty="0"/>
              <a:t>software to understand the world 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What tools are needed </a:t>
            </a:r>
            <a:r>
              <a:rPr lang="en-US" dirty="0"/>
              <a:t>to </a:t>
            </a:r>
            <a:r>
              <a:rPr lang="en-US" dirty="0" smtClean="0"/>
              <a:t>support that work?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Want to  mistrust the conclusions </a:t>
            </a:r>
            <a:r>
              <a:rPr lang="en-US" dirty="0"/>
              <a:t>of the citizen </a:t>
            </a:r>
            <a:r>
              <a:rPr lang="en-US" dirty="0" smtClean="0"/>
              <a:t>scientists</a:t>
            </a:r>
          </a:p>
          <a:p>
            <a:pPr lvl="1"/>
            <a:r>
              <a:rPr lang="en-US" dirty="0" smtClean="0"/>
              <a:t>Just as </a:t>
            </a:r>
            <a:r>
              <a:rPr lang="en-US" dirty="0" smtClean="0">
                <a:solidFill>
                  <a:srgbClr val="000000"/>
                </a:solidFill>
              </a:rPr>
              <a:t>we </a:t>
            </a:r>
            <a:r>
              <a:rPr lang="en-US" dirty="0">
                <a:solidFill>
                  <a:srgbClr val="000000"/>
                </a:solidFill>
              </a:rPr>
              <a:t>mistrust </a:t>
            </a:r>
            <a:r>
              <a:rPr lang="en-US" dirty="0" smtClean="0">
                <a:solidFill>
                  <a:srgbClr val="000000"/>
                </a:solidFill>
              </a:rPr>
              <a:t>and evaluate, review, explore, evolve </a:t>
            </a:r>
            <a:r>
              <a:rPr lang="en-US" dirty="0">
                <a:solidFill>
                  <a:srgbClr val="000000"/>
                </a:solidFill>
              </a:rPr>
              <a:t>the conclusions of </a:t>
            </a:r>
            <a:r>
              <a:rPr lang="en-US" dirty="0" smtClean="0">
                <a:solidFill>
                  <a:srgbClr val="000000"/>
                </a:solidFill>
              </a:rPr>
              <a:t>any other </a:t>
            </a:r>
            <a:r>
              <a:rPr lang="en-US" dirty="0">
                <a:solidFill>
                  <a:srgbClr val="000000"/>
                </a:solidFill>
              </a:rPr>
              <a:t>scientist. 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38745"/>
            <a:ext cx="42418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19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every citizen can be a scientist (making generalizations from data)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761830"/>
            <a:ext cx="426489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I</a:t>
            </a:r>
            <a:r>
              <a:rPr lang="en-US" sz="2400" dirty="0" smtClean="0"/>
              <a:t>t  </a:t>
            </a:r>
            <a:r>
              <a:rPr lang="en-US" sz="2400" dirty="0"/>
              <a:t>should be possible to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for </a:t>
            </a:r>
            <a:r>
              <a:rPr lang="en-US" sz="2400" dirty="0"/>
              <a:t>everyone else </a:t>
            </a:r>
            <a:r>
              <a:rPr lang="en-US" sz="2400" dirty="0" smtClean="0"/>
              <a:t>to</a:t>
            </a:r>
            <a:br>
              <a:rPr lang="en-US" sz="2400" dirty="0" smtClean="0"/>
            </a:br>
            <a:endParaRPr lang="en-US" sz="2400" dirty="0"/>
          </a:p>
          <a:p>
            <a:pPr lvl="1"/>
            <a:r>
              <a:rPr lang="en-US" sz="2000" dirty="0"/>
              <a:t>audit a conclusion;</a:t>
            </a:r>
          </a:p>
          <a:p>
            <a:pPr lvl="1"/>
            <a:r>
              <a:rPr lang="en-US" sz="2000" dirty="0"/>
              <a:t>to repeat (at least in part) the processes that lead to that conclusion;</a:t>
            </a:r>
          </a:p>
          <a:p>
            <a:pPr lvl="1"/>
            <a:r>
              <a:rPr lang="en-US" sz="2000" dirty="0"/>
              <a:t>to reconsider parts of old conclusions;</a:t>
            </a:r>
          </a:p>
          <a:p>
            <a:pPr lvl="1"/>
            <a:r>
              <a:rPr lang="en-US" sz="2000" dirty="0"/>
              <a:t>to decide what a conclusion from some other site does/does not apply locally.</a:t>
            </a:r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910" y="1841500"/>
            <a:ext cx="37465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78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Q: But is this an SE issue?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A: Yes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42545" y="-80818"/>
            <a:ext cx="2759364" cy="8081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92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5961</TotalTime>
  <Words>1888</Words>
  <Application>Microsoft Macintosh PowerPoint</Application>
  <PresentationFormat>On-screen Show (4:3)</PresentationFormat>
  <Paragraphs>530</Paragraphs>
  <Slides>65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 </vt:lpstr>
      <vt:lpstr>Roadmap</vt:lpstr>
      <vt:lpstr>Me</vt:lpstr>
      <vt:lpstr>But before we start….</vt:lpstr>
      <vt:lpstr>Welcome to my  “Minority Report”</vt:lpstr>
      <vt:lpstr>Software engineering researchers just studying software is like astronomers just studying telescopes.</vt:lpstr>
      <vt:lpstr>Software tools for “citizen scientists”</vt:lpstr>
      <vt:lpstr>When every citizen can be a scientist (making generalizations from data) </vt:lpstr>
      <vt:lpstr>Q: But is this an SE issue?</vt:lpstr>
      <vt:lpstr> Confucius: “Study the past if  you would define the future”</vt:lpstr>
      <vt:lpstr> Confucius: “Study the past if  you would define the future.”</vt:lpstr>
      <vt:lpstr> Confucius: “Study the past if  you would define the future.”</vt:lpstr>
      <vt:lpstr>To find the future,  extrapolate the past</vt:lpstr>
      <vt:lpstr>Is my perspective right? (or useful)?</vt:lpstr>
      <vt:lpstr>Is my perspective right? (or useful)?</vt:lpstr>
      <vt:lpstr>Is my perspective right? (or useful)?</vt:lpstr>
      <vt:lpstr>Is my perspective right? (or useful)?</vt:lpstr>
      <vt:lpstr>Roadmap</vt:lpstr>
      <vt:lpstr>Roadmap</vt:lpstr>
      <vt:lpstr>Software mediates what we see and how we act in the world</vt:lpstr>
      <vt:lpstr>Software mediates what we see and how we act in the world</vt:lpstr>
      <vt:lpstr>Software mediates what we see and how we act in the world</vt:lpstr>
      <vt:lpstr>Software mediates what we see and how we act in the world</vt:lpstr>
      <vt:lpstr>Software divides us</vt:lpstr>
      <vt:lpstr>Roadmap</vt:lpstr>
      <vt:lpstr>PowerPoint Presentation</vt:lpstr>
      <vt:lpstr>e.g. Houston, we have a problem</vt:lpstr>
      <vt:lpstr>BTW, that paper is still on-line (and when cited, errors not mentioned)</vt:lpstr>
      <vt:lpstr>Code used in my  last paper   (1100 LOC of Python calling scikitlearn)</vt:lpstr>
      <vt:lpstr>Use a Higher-Level languages?</vt:lpstr>
      <vt:lpstr>The acid test: Are we planning for  the variability of our conclusions?</vt:lpstr>
      <vt:lpstr>PowerPoint Presentation</vt:lpstr>
      <vt:lpstr>PowerPoint Presentation</vt:lpstr>
      <vt:lpstr>How a software model killed the space shuttle</vt:lpstr>
      <vt:lpstr>The over storage problem</vt:lpstr>
      <vt:lpstr>Roadmap</vt:lpstr>
      <vt:lpstr>This talk</vt:lpstr>
      <vt:lpstr>When searching for solutions “you don’t need all that detail”</vt:lpstr>
      <vt:lpstr>This talk</vt:lpstr>
      <vt:lpstr>How to use less CPU (for SBSE)</vt:lpstr>
      <vt:lpstr>How to use less CPU (for SBSE)</vt:lpstr>
      <vt:lpstr>How to use less CPU (for SBSE)</vt:lpstr>
      <vt:lpstr>How to use less CPU (for SBSE)</vt:lpstr>
      <vt:lpstr>How to use less CPU (for SBSE)</vt:lpstr>
      <vt:lpstr>How to use less CPU (for SBSE)</vt:lpstr>
      <vt:lpstr>How to use less CPU (for SBSE)</vt:lpstr>
      <vt:lpstr>How to use less CPU (for SBSE)</vt:lpstr>
      <vt:lpstr>PowerPoint Presentation</vt:lpstr>
      <vt:lpstr>GALE’s clustering =  fast analog for PCA (so GALE is a heuristic spectral learner)</vt:lpstr>
      <vt:lpstr>This talk</vt:lpstr>
      <vt:lpstr>Sample models</vt:lpstr>
      <vt:lpstr>Comparison algorithms</vt:lpstr>
      <vt:lpstr>GALE: one of the best, far fewer evals</vt:lpstr>
      <vt:lpstr>For small models, not much slower For big models, 100 times faster</vt:lpstr>
      <vt:lpstr>On big models, GALE does very well</vt:lpstr>
      <vt:lpstr>DTLZ1:from 2 to 8 goals</vt:lpstr>
      <vt:lpstr>This talk</vt:lpstr>
      <vt:lpstr>Related work (more)</vt:lpstr>
      <vt:lpstr>This talk</vt:lpstr>
      <vt:lpstr>Future work</vt:lpstr>
      <vt:lpstr>This talk</vt:lpstr>
      <vt:lpstr>PowerPoint Presentation</vt:lpstr>
      <vt:lpstr>GALE’s dangerous idea</vt:lpstr>
      <vt:lpstr>PowerPoint Presentation</vt:lpstr>
      <vt:lpstr>PowerPoint Presentation</vt:lpstr>
    </vt:vector>
  </TitlesOfParts>
  <Company>NC State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Menzies</dc:creator>
  <cp:lastModifiedBy>Tim Menzies</cp:lastModifiedBy>
  <cp:revision>781</cp:revision>
  <dcterms:created xsi:type="dcterms:W3CDTF">2015-08-29T21:53:46Z</dcterms:created>
  <dcterms:modified xsi:type="dcterms:W3CDTF">2015-10-04T01:52:48Z</dcterms:modified>
</cp:coreProperties>
</file>